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2" autoAdjust="0"/>
    <p:restoredTop sz="94660"/>
  </p:normalViewPr>
  <p:slideViewPr>
    <p:cSldViewPr snapToGrid="0">
      <p:cViewPr varScale="1">
        <p:scale>
          <a:sx n="70" d="100"/>
          <a:sy n="70" d="100"/>
        </p:scale>
        <p:origin x="702" y="84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tableStyles" Target="tableStyles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9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9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9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9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9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Title Slide">
    <p:bg>
      <p:bgPr>
        <a:solidFill>
          <a:schemeClr val="bg1"/>
        </a:solidFill>
      </p:bgPr>
    </p:bg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208933" cy="6858000"/>
          </a:xfrm>
          <a:prstGeom prst="rect"/>
          <a:noFill/>
          <a:ln w="9525">
            <a:noFill/>
          </a:ln>
        </p:spPr>
      </p:pic>
      <p:sp>
        <p:nvSpPr>
          <p:cNvPr id="104860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altLang="zh-CN" lang="en-US" noProof="0"/>
              <a:t>Click to edit Master title style</a:t>
            </a:r>
          </a:p>
        </p:txBody>
      </p:sp>
      <p:sp>
        <p:nvSpPr>
          <p:cNvPr id="104860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algn="ctr" indent="0" marL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altLang="zh-CN" lang="en-US" noProof="0"/>
              <a:t>Click to edit Master subtitle style</a:t>
            </a:r>
          </a:p>
        </p:txBody>
      </p:sp>
      <p:sp>
        <p:nvSpPr>
          <p:cNvPr id="104860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/>
          <a:noFill/>
        </p:spPr>
        <p:txBody>
          <a:bodyPr anchor="t" anchorCtr="0" bIns="45720" compatLnSpc="1" lIns="91440" numCol="1" rIns="91440" tIns="45720" vert="horz" wrap="square"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104860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/>
          <a:noFill/>
        </p:spPr>
        <p:txBody>
          <a:bodyPr anchor="t" anchorCtr="0" bIns="45720" compatLnSpc="1" lIns="91440" numCol="1" rIns="91440" tIns="45720" vert="horz" wrap="square"/>
          <a:p>
            <a:endParaRPr lang="en-US"/>
          </a:p>
        </p:txBody>
      </p:sp>
      <p:sp>
        <p:nvSpPr>
          <p:cNvPr id="104860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/>
          <a:noFill/>
        </p:spPr>
        <p:txBody>
          <a:bodyPr anchor="t" anchorCtr="0" bIns="45720" compatLnSpc="1" lIns="91440" numCol="1" rIns="91440" tIns="45720" vert="horz" wrap="square"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ftr="0" hdr="0" sldNum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7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104867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ftr="0" hdr="0" sldNum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p>
            <a:r>
              <a:rPr lang="en-US"/>
              <a:t>Click to edit Master title style</a:t>
            </a:r>
          </a:p>
        </p:txBody>
      </p:sp>
      <p:sp>
        <p:nvSpPr>
          <p:cNvPr id="104867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7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104867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ftr="0" hdr="0" sldNu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589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9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104859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ftr="0" hdr="0" sldNu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82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indent="0" marL="0">
              <a:buNone/>
              <a:defRPr sz="2400"/>
            </a:lvl1pPr>
            <a:lvl2pPr indent="0" marL="457200">
              <a:buNone/>
              <a:defRPr sz="2000"/>
            </a:lvl2pPr>
            <a:lvl3pPr indent="0" marL="914400">
              <a:buNone/>
              <a:defRPr sz="18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ftr="0" hdr="0" sldNum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4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104864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ftr="0" hdr="0" sldNum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81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2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8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4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8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104868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ftr="0" hdr="0" sldNum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6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104866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ftr="0" hdr="0" sldNum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104868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ftr="0" hdr="0" sldNum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2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2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2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104862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2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ftr="0" hdr="0" sldNum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96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anchor="t" anchorCtr="0" bIns="45720" compatLnSpc="1" lIns="91440" numCol="1" rIns="91440" tIns="45720" vert="horz" wrap="square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pPr algn="l" defTabSz="914400" eaLnBrk="1" fontAlgn="base" hangingPunct="1" indent="0" latinLnBrk="0" lvl="0" marL="0" marR="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</a:pPr>
            <a:endParaRPr baseline="0" b="0" cap="none" sz="3200" i="0" kern="1200" kumimoji="0" lang="en-US" noProof="0" normalizeH="0" spc="0" strike="noStrike" u="none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597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59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104859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0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dt="0" ftr="0" hdr="0" sldNum="0"/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image" Target="../media/image2.jpeg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9"/>
          <p:cNvPicPr>
            <a:picLocks noChangeAspect="1"/>
          </p:cNvPicPr>
          <p:nvPr/>
        </p:nvPicPr>
        <p:blipFill>
          <a:blip xmlns:r="http://schemas.openxmlformats.org/officeDocument/2006/relationships" r:embed="rId12"/>
          <a:stretch>
            <a:fillRect/>
          </a:stretch>
        </p:blipFill>
        <p:spPr>
          <a:xfrm>
            <a:off x="0" y="0"/>
            <a:ext cx="12208933" cy="6858000"/>
          </a:xfrm>
          <a:prstGeom prst="rect"/>
          <a:noFill/>
          <a:ln w="9525">
            <a:noFill/>
          </a:ln>
        </p:spPr>
      </p:pic>
      <p:sp>
        <p:nvSpPr>
          <p:cNvPr id="1048576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/>
          <a:noFill/>
          <a:ln w="9525">
            <a:noFill/>
          </a:ln>
        </p:spPr>
        <p:txBody>
          <a:bodyPr anchor="ctr"/>
          <a:p>
            <a:pPr lvl="0"/>
            <a:r>
              <a:rPr altLang="zh-CN" dirty="0" lang="en-US"/>
              <a:t>Click to edit Master title style</a:t>
            </a:r>
          </a:p>
        </p:txBody>
      </p:sp>
      <p:sp>
        <p:nvSpPr>
          <p:cNvPr id="1048577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/>
          <a:noFill/>
          <a:ln w="9525">
            <a:noFill/>
          </a:ln>
        </p:spPr>
        <p:txBody>
          <a:bodyPr/>
          <a:p>
            <a:pPr lvl="0"/>
            <a:r>
              <a:rPr altLang="zh-CN" dirty="0" lang="en-US"/>
              <a:t>Click to edit Master text styles</a:t>
            </a:r>
          </a:p>
          <a:p>
            <a:pPr lvl="1"/>
            <a:r>
              <a:rPr altLang="zh-CN" dirty="0" lang="en-US"/>
              <a:t>Second level</a:t>
            </a:r>
          </a:p>
          <a:p>
            <a:pPr lvl="2"/>
            <a:r>
              <a:rPr altLang="zh-CN" dirty="0" lang="en-US"/>
              <a:t>Third level</a:t>
            </a:r>
          </a:p>
          <a:p>
            <a:pPr lvl="3"/>
            <a:r>
              <a:rPr altLang="zh-CN" dirty="0" lang="en-US"/>
              <a:t>Fourth level</a:t>
            </a:r>
          </a:p>
          <a:p>
            <a:pPr lvl="4"/>
            <a:r>
              <a:rPr altLang="zh-CN" dirty="0" lang="en-US"/>
              <a:t>Fifth level</a:t>
            </a:r>
          </a:p>
        </p:txBody>
      </p:sp>
      <p:sp>
        <p:nvSpPr>
          <p:cNvPr id="1048578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/>
          <a:noFill/>
          <a:ln>
            <a:noFill/>
          </a:ln>
          <a:effectLst/>
        </p:spPr>
        <p:txBody>
          <a:bodyPr anchor="t" anchorCtr="0" bIns="45720" compatLnSpc="1" lIns="91440" numCol="1" rIns="91440" tIns="45720" vert="horz" wrap="square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1048579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/>
          <a:noFill/>
          <a:ln>
            <a:noFill/>
          </a:ln>
          <a:effectLst/>
        </p:spPr>
        <p:txBody>
          <a:bodyPr anchor="t" anchorCtr="0" bIns="45720" compatLnSpc="1" lIns="91440" numCol="1" rIns="91440" tIns="45720" vert="horz" wrap="square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48580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/>
          <a:noFill/>
          <a:ln>
            <a:noFill/>
          </a:ln>
          <a:effectLst/>
        </p:spPr>
        <p:txBody>
          <a:bodyPr anchor="t" anchorCtr="0" bIns="45720" compatLnSpc="1" lIns="91440" numCol="1" rIns="91440" tIns="45720" vert="horz" wrap="square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lvl1pPr algn="l" fontAlgn="base" rtl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fontAlgn="base" rtl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fontAlgn="base" rtl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fontAlgn="base" rtl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fontAlgn="base" rtl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algn="l" fontAlgn="base" marL="457200" rtl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algn="l" fontAlgn="base" marL="914400" rtl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algn="l" fontAlgn="base" marL="1371600" rtl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algn="l" fontAlgn="base" marL="1828800" rtl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algn="l" fontAlgn="base" indent="-342900" marL="342900" rtl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fontAlgn="base" indent="-285750" marL="742950" rtl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fontAlgn="base" indent="-228600" marL="1143000" rtl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fontAlgn="base" indent="-228600" marL="1600200" rtl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fontAlgn="base" indent="-228600" marL="2057400" rtl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4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Relationship Id="rId3" Type="http://schemas.openxmlformats.org/officeDocument/2006/relationships/image" Target="../media/image14.emf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4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9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8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ctrTitle"/>
          </p:nvPr>
        </p:nvSpPr>
        <p:spPr>
          <a:xfrm>
            <a:off x="624416" y="1339850"/>
            <a:ext cx="10943167" cy="1082675"/>
          </a:xfr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>
            <a:normAutofit fontScale="90000"/>
          </a:bodyPr>
          <a:p>
            <a:br>
              <a:rPr altLang="en-US" dirty="0" lang="en-IN"/>
            </a:br>
            <a:r>
              <a:rPr altLang="en-US" dirty="0" lang="en-IN"/>
              <a:t>GIS BASED EMBANKMENT MAPPING AND FLOOD ALERT METHOD</a:t>
            </a:r>
            <a:br>
              <a:rPr altLang="en-US" dirty="0" lang="en-IN"/>
            </a:br>
            <a:endParaRPr altLang="en-US" dirty="0" lang="en-IN"/>
          </a:p>
        </p:txBody>
      </p:sp>
      <p:sp>
        <p:nvSpPr>
          <p:cNvPr id="1048611" name="Subtitle 4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altLang="en-US" dirty="0" lang="en-IN"/>
              <a:t>SOFTCOM</a:t>
            </a:r>
            <a:r>
              <a:rPr altLang="en-US" dirty="0" lang="en-IN">
                <a:sym typeface="+mn-ea"/>
              </a:rPr>
              <a:t>M TEAM</a:t>
            </a:r>
            <a:r>
              <a:rPr altLang="en-US" dirty="0" lang="en-IN">
                <a:solidFill>
                  <a:schemeClr val="tx1"/>
                </a:solidFill>
              </a:rPr>
              <a:t> </a:t>
            </a:r>
          </a:p>
          <a:p>
            <a:pPr algn="r"/>
            <a:r>
              <a:rPr altLang="en-US" dirty="0" lang="en-IN">
                <a:solidFill>
                  <a:schemeClr val="tx1"/>
                </a:solidFill>
              </a:rPr>
              <a:t>Leader: D </a:t>
            </a:r>
            <a:r>
              <a:rPr altLang="en-US" dirty="0" lang="en-IN" err="1">
                <a:solidFill>
                  <a:schemeClr val="tx1"/>
                </a:solidFill>
              </a:rPr>
              <a:t>Bhuvaneshwari</a:t>
            </a:r>
            <a:r>
              <a:rPr altLang="en-US" dirty="0" lang="en-IN">
                <a:solidFill>
                  <a:schemeClr val="tx1"/>
                </a:solidFill>
              </a:rPr>
              <a:t> </a:t>
            </a:r>
            <a:br>
              <a:rPr altLang="en-US" dirty="0" lang="en-IN">
                <a:solidFill>
                  <a:schemeClr val="tx1"/>
                </a:solidFill>
              </a:rPr>
            </a:br>
            <a:r>
              <a:rPr altLang="en-US" dirty="0" lang="en-IN">
                <a:solidFill>
                  <a:schemeClr val="tx1"/>
                </a:solidFill>
              </a:rPr>
              <a:t>S Surya</a:t>
            </a:r>
            <a:br>
              <a:rPr altLang="en-US" dirty="0" lang="en-IN">
                <a:solidFill>
                  <a:schemeClr val="tx1"/>
                </a:solidFill>
              </a:rPr>
            </a:br>
            <a:r>
              <a:rPr altLang="en-US" dirty="0" lang="en-IN">
                <a:solidFill>
                  <a:schemeClr val="tx1"/>
                </a:solidFill>
              </a:rPr>
              <a:t>G Mahalakshmi</a:t>
            </a:r>
            <a:br>
              <a:rPr altLang="en-US" dirty="0" lang="en-IN">
                <a:solidFill>
                  <a:schemeClr val="tx1"/>
                </a:solidFill>
              </a:rPr>
            </a:br>
            <a:r>
              <a:rPr altLang="en-US" dirty="0" lang="en-IN">
                <a:solidFill>
                  <a:schemeClr val="tx1"/>
                </a:solidFill>
              </a:rPr>
              <a:t>R Sindhu</a:t>
            </a:r>
            <a:br>
              <a:rPr altLang="en-US" dirty="0" lang="en-IN">
                <a:solidFill>
                  <a:schemeClr val="tx1"/>
                </a:solidFill>
              </a:rPr>
            </a:br>
            <a:r>
              <a:rPr altLang="en-US" dirty="0" lang="en-IN">
                <a:solidFill>
                  <a:schemeClr val="tx1"/>
                </a:solidFill>
              </a:rPr>
              <a:t>A </a:t>
            </a:r>
            <a:r>
              <a:rPr altLang="en-US" dirty="0" lang="en-IN" err="1">
                <a:solidFill>
                  <a:schemeClr val="tx1"/>
                </a:solidFill>
              </a:rPr>
              <a:t>Kerthika</a:t>
            </a:r>
            <a:br>
              <a:rPr altLang="en-US" dirty="0" lang="en-IN">
                <a:solidFill>
                  <a:schemeClr val="tx1"/>
                </a:solidFill>
              </a:rPr>
            </a:br>
            <a:r>
              <a:rPr altLang="en-US" dirty="0" lang="en-IN">
                <a:solidFill>
                  <a:schemeClr val="tx1"/>
                </a:solidFill>
              </a:rPr>
              <a:t>MM Aishwarya</a:t>
            </a:r>
            <a:br>
              <a:rPr altLang="en-US" dirty="0" lang="en-IN">
                <a:solidFill>
                  <a:schemeClr val="tx1"/>
                </a:solidFill>
              </a:rPr>
            </a:br>
            <a:br>
              <a:rPr altLang="en-US" dirty="0" lang="en-IN">
                <a:solidFill>
                  <a:schemeClr val="tx1"/>
                </a:solidFill>
              </a:rPr>
            </a:br>
            <a:endParaRPr dirty="0" lang="en-IN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b="1" dirty="0" lang="en-IN"/>
              <a:t>Ground Control Points (GCPs) collection</a:t>
            </a:r>
            <a:endParaRPr dirty="0" lang="en-IN"/>
          </a:p>
        </p:txBody>
      </p:sp>
      <p:sp>
        <p:nvSpPr>
          <p:cNvPr id="1048635" name="Content Placeholder 2"/>
          <p:cNvSpPr>
            <a:spLocks noGrp="1"/>
          </p:cNvSpPr>
          <p:nvPr>
            <p:ph idx="1"/>
          </p:nvPr>
        </p:nvSpPr>
        <p:spPr>
          <a:xfrm>
            <a:off x="609600" y="1121741"/>
            <a:ext cx="10972800" cy="4953000"/>
          </a:xfrm>
        </p:spPr>
        <p:txBody>
          <a:bodyPr/>
          <a:p>
            <a:pPr>
              <a:buFont typeface="Wingdings" panose="05000000000000000000" pitchFamily="2" charset="2"/>
              <a:buChar char="Ø"/>
            </a:pPr>
            <a:r>
              <a:rPr dirty="0" sz="2800" lang="en-US"/>
              <a:t>Use </a:t>
            </a:r>
            <a:r>
              <a:rPr b="1" dirty="0" sz="2800" lang="en-US"/>
              <a:t>Differential Global Positioning System </a:t>
            </a:r>
            <a:r>
              <a:rPr dirty="0" sz="2800" lang="en-US"/>
              <a:t>(</a:t>
            </a:r>
            <a:r>
              <a:rPr b="1" dirty="0" sz="2800" lang="en-US"/>
              <a:t>DGPS</a:t>
            </a:r>
            <a:r>
              <a:rPr dirty="0" sz="2800" lang="en-US"/>
              <a:t>) </a:t>
            </a:r>
            <a:r>
              <a:rPr dirty="0" sz="2800" lang="en-IN"/>
              <a:t>for improved location accuracy</a:t>
            </a:r>
            <a:r>
              <a:rPr dirty="0" sz="2800" lang="en-US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800" lang="en-US"/>
              <a:t>Collect </a:t>
            </a:r>
            <a:r>
              <a:rPr b="1" dirty="0" sz="2800" lang="en-US"/>
              <a:t>GCPs </a:t>
            </a:r>
            <a:r>
              <a:rPr dirty="0" sz="2800" lang="en-US"/>
              <a:t>in </a:t>
            </a:r>
            <a:r>
              <a:rPr b="1" dirty="0" sz="2800" lang="en-US"/>
              <a:t>Geographic Coordinate System (GCS) </a:t>
            </a:r>
            <a:r>
              <a:rPr dirty="0" sz="2800" lang="en-US"/>
              <a:t>and </a:t>
            </a:r>
            <a:r>
              <a:rPr b="1" dirty="0" sz="2800" lang="en-US"/>
              <a:t>vertical reference </a:t>
            </a:r>
            <a:r>
              <a:rPr dirty="0" sz="2800" lang="en-US"/>
              <a:t>with respect to ellipsoidal heights.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800" lang="en-US"/>
              <a:t>Collect multiple </a:t>
            </a:r>
            <a:r>
              <a:rPr b="1" dirty="0" sz="2800" lang="en-US"/>
              <a:t>GCPs </a:t>
            </a:r>
            <a:r>
              <a:rPr dirty="0" sz="2800" lang="en-US"/>
              <a:t>of the river embankment area for processing the data.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800" lang="en-US"/>
              <a:t>Transform the data into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b="1" dirty="0" i="1" lang="en-IN"/>
              <a:t>Point clouds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b="1" dirty="0" i="1" lang="en-IN" err="1"/>
              <a:t>Orthomosaics</a:t>
            </a:r>
            <a:r>
              <a:rPr b="1" dirty="0" i="1" lang="en-IN"/>
              <a:t>/Orthophotos/images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b="1" dirty="0" i="1" lang="en-IN"/>
              <a:t>Digital surface models (DSMs) </a:t>
            </a:r>
            <a:r>
              <a:rPr dirty="0" lang="en-US"/>
              <a:t>using UAV </a:t>
            </a:r>
            <a:r>
              <a:rPr b="1" dirty="0" lang="en-US"/>
              <a:t>data processing software</a:t>
            </a:r>
            <a:r>
              <a:rPr dirty="0" lang="en-US"/>
              <a:t>.</a:t>
            </a:r>
            <a:r>
              <a:rPr dirty="0" sz="2400" lang="en-US"/>
              <a:t> </a:t>
            </a:r>
            <a:endParaRPr dirty="0" sz="2400"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Title 1"/>
          <p:cNvSpPr>
            <a:spLocks noGrp="1"/>
          </p:cNvSpPr>
          <p:nvPr>
            <p:ph type="title"/>
          </p:nvPr>
        </p:nvSpPr>
        <p:spPr>
          <a:xfrm>
            <a:off x="609600" y="592137"/>
            <a:ext cx="10972800" cy="582613"/>
          </a:xfrm>
        </p:spPr>
        <p:txBody>
          <a:bodyPr/>
          <a:p>
            <a:pPr algn="ctr"/>
            <a:r>
              <a:rPr b="1" dirty="0" lang="en-US"/>
              <a:t>Generation of Point Cloud, (DSM) and Ortho rectified image. </a:t>
            </a:r>
            <a:br>
              <a:rPr dirty="0" lang="en-US"/>
            </a:br>
            <a:endParaRPr dirty="0" lang="en-IN"/>
          </a:p>
        </p:txBody>
      </p:sp>
      <p:sp>
        <p:nvSpPr>
          <p:cNvPr id="1048637" name="Content Placeholder 2"/>
          <p:cNvSpPr>
            <a:spLocks noGrp="1"/>
          </p:cNvSpPr>
          <p:nvPr>
            <p:ph idx="1"/>
          </p:nvPr>
        </p:nvSpPr>
        <p:spPr>
          <a:xfrm>
            <a:off x="609600" y="1453045"/>
            <a:ext cx="10495722" cy="4953000"/>
          </a:xfrm>
        </p:spPr>
        <p:txBody>
          <a:bodyPr/>
          <a:p>
            <a:pPr>
              <a:buFont typeface="Wingdings" panose="05000000000000000000" pitchFamily="2" charset="2"/>
              <a:buChar char="Ø"/>
            </a:pPr>
            <a:r>
              <a:rPr b="1" dirty="0" sz="2800" i="1" lang="en-US"/>
              <a:t>Point clouds: </a:t>
            </a:r>
            <a:r>
              <a:rPr dirty="0" sz="2800" lang="en-US"/>
              <a:t>sets of data points in a </a:t>
            </a:r>
            <a:r>
              <a:rPr b="1" dirty="0" sz="2800" lang="en-US"/>
              <a:t>3D coordinate system </a:t>
            </a:r>
            <a:r>
              <a:rPr dirty="0" sz="2800" lang="en-US"/>
              <a:t>that represent external surface of a terrain or object.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sz="2800" i="1" lang="en-US" err="1"/>
              <a:t>Orthomosaics</a:t>
            </a:r>
            <a:r>
              <a:rPr b="1" dirty="0" sz="2800" i="1" lang="en-US"/>
              <a:t>/Orthophotos/images: </a:t>
            </a:r>
            <a:r>
              <a:rPr dirty="0" sz="2800" lang="en-US"/>
              <a:t>files containing aerial photographs geometrically corrected so that the scale is uniform with </a:t>
            </a:r>
            <a:r>
              <a:rPr b="1" dirty="0" sz="2800" lang="en-US"/>
              <a:t>ground sampling distance </a:t>
            </a:r>
            <a:r>
              <a:rPr dirty="0" sz="2800" lang="en-US"/>
              <a:t>(</a:t>
            </a:r>
            <a:r>
              <a:rPr b="1" dirty="0" sz="2800" lang="en-US"/>
              <a:t>GSD</a:t>
            </a:r>
            <a:r>
              <a:rPr dirty="0" sz="2800" lang="en-US"/>
              <a:t>).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sz="2800" i="1" lang="en-US"/>
              <a:t>Digital surface models (DSMs): </a:t>
            </a:r>
            <a:r>
              <a:rPr dirty="0" sz="2800" lang="en-US"/>
              <a:t>files containing elevations that include buildings, vegetation, power lines and other above-ground objects. The ground is only seen when there is nothing else on it. </a:t>
            </a:r>
            <a:endParaRPr dirty="0" sz="2800"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Title 1"/>
          <p:cNvSpPr>
            <a:spLocks noGrp="1"/>
          </p:cNvSpPr>
          <p:nvPr>
            <p:ph type="title"/>
          </p:nvPr>
        </p:nvSpPr>
        <p:spPr>
          <a:xfrm>
            <a:off x="609600" y="52387"/>
            <a:ext cx="10972800" cy="582613"/>
          </a:xfrm>
        </p:spPr>
        <p:txBody>
          <a:bodyPr/>
          <a:p>
            <a:pPr algn="ctr"/>
            <a:br>
              <a:rPr b="1" dirty="0" lang="en-IN"/>
            </a:br>
            <a:r>
              <a:rPr b="1" dirty="0" lang="en-IN"/>
              <a:t>Points cloud: E</a:t>
            </a:r>
            <a:r>
              <a:rPr b="1" dirty="0" lang="en-US" err="1"/>
              <a:t>xternal</a:t>
            </a:r>
            <a:r>
              <a:rPr b="1" dirty="0" lang="en-US"/>
              <a:t> surface of a terrain</a:t>
            </a:r>
            <a:endParaRPr b="1" dirty="0" lang="en-IN"/>
          </a:p>
        </p:txBody>
      </p:sp>
      <p:sp>
        <p:nvSpPr>
          <p:cNvPr id="1048639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dirty="0" lang="en-IN"/>
          </a:p>
        </p:txBody>
      </p:sp>
      <p:pic>
        <p:nvPicPr>
          <p:cNvPr id="2097157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09600" y="1102236"/>
            <a:ext cx="10972800" cy="5565264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b="1" dirty="0" lang="en-IN" err="1"/>
              <a:t>Orthomosaic</a:t>
            </a:r>
            <a:r>
              <a:rPr b="1" dirty="0" lang="en-IN"/>
              <a:t>/ orthophoto </a:t>
            </a:r>
          </a:p>
        </p:txBody>
      </p:sp>
      <p:pic>
        <p:nvPicPr>
          <p:cNvPr id="2097158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93913" y="1449554"/>
            <a:ext cx="9857883" cy="4563706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b="1" dirty="0" lang="en-IN"/>
              <a:t>Digital Surface Model </a:t>
            </a:r>
          </a:p>
        </p:txBody>
      </p:sp>
      <p:pic>
        <p:nvPicPr>
          <p:cNvPr id="2097159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444487" y="1469828"/>
            <a:ext cx="9244439" cy="4390670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altLang="en-US" b="1" dirty="0" lang="en-IN"/>
              <a:t>GIS 3d Mapping Of Embankment </a:t>
            </a:r>
          </a:p>
        </p:txBody>
      </p:sp>
      <p:sp>
        <p:nvSpPr>
          <p:cNvPr id="1048649" name="Content Placeholder 5"/>
          <p:cNvSpPr>
            <a:spLocks noGrp="1"/>
          </p:cNvSpPr>
          <p:nvPr>
            <p:ph sz="half" idx="1"/>
          </p:nvPr>
        </p:nvSpPr>
        <p:spPr>
          <a:xfrm>
            <a:off x="562003" y="1174750"/>
            <a:ext cx="5533997" cy="5243684"/>
          </a:xfrm>
        </p:spPr>
        <p:txBody>
          <a:bodyPr>
            <a:scene3d>
              <a:camera prst="orthographicFront"/>
              <a:lightRig dir="t" rig="threePt"/>
            </a:scene3d>
          </a:bodyPr>
          <a:p>
            <a:pPr>
              <a:buFont typeface="Wingdings" panose="05000000000000000000" pitchFamily="2" charset="2"/>
              <a:buChar char="Ø"/>
            </a:pPr>
            <a:r>
              <a:rPr altLang="en-US" dirty="0" sz="280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Real world representation of embankment in 3D view.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dirty="0" sz="280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Better visualization of the </a:t>
            </a:r>
            <a:r>
              <a:rPr altLang="en-US" b="1" dirty="0" sz="280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geographical coordinates</a:t>
            </a:r>
            <a:r>
              <a:rPr altLang="en-US" dirty="0" sz="280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dirty="0" sz="280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Easy to identify the </a:t>
            </a:r>
            <a:r>
              <a:rPr altLang="en-US" b="1" dirty="0" sz="280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critical point </a:t>
            </a:r>
            <a:r>
              <a:rPr altLang="en-US" dirty="0" sz="280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based on the changes in the coordinates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dirty="0" sz="280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By comparing present </a:t>
            </a:r>
            <a:r>
              <a:rPr altLang="en-US" dirty="0" sz="2800" lang="en-IN"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view with already captured </a:t>
            </a:r>
            <a:r>
              <a:rPr altLang="en-US" dirty="0" sz="280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view </a:t>
            </a:r>
            <a:r>
              <a:rPr altLang="en-US" dirty="0" sz="2800" lang="en-IN"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of the embankment. </a:t>
            </a:r>
          </a:p>
          <a:p>
            <a:pPr>
              <a:buFont typeface="Wingdings" panose="05000000000000000000" pitchFamily="2" charset="2"/>
              <a:buChar char="Ø"/>
            </a:pPr>
            <a:endParaRPr altLang="en-US" dirty="0" sz="2800" lang="en-IN">
              <a:solidFill>
                <a:schemeClr val="tx1"/>
              </a:solidFill>
              <a:effectLst>
                <a:outerShdw algn="tl" blurRad="38100" dir="2700000" dist="19050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Font typeface="Wingdings" panose="05000000000000000000" charset="0"/>
              <a:buChar char="ü"/>
            </a:pPr>
            <a:endParaRPr altLang="en-US" dirty="0" sz="2800" lang="en-IN">
              <a:solidFill>
                <a:schemeClr val="tx1"/>
              </a:solidFill>
              <a:effectLst>
                <a:outerShdw algn="tl" blurRad="38100" dir="2700000" dist="19050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97160" name="Content Placeholder 9" descr="IMG-20200724-WA0006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443979" y="1174750"/>
            <a:ext cx="5533997" cy="5243685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b="1" dirty="0" lang="en-US"/>
              <a:t>3D view of River structure captured using UAV</a:t>
            </a:r>
            <a:endParaRPr b="1" dirty="0" lang="en-IN"/>
          </a:p>
        </p:txBody>
      </p:sp>
      <p:sp>
        <p:nvSpPr>
          <p:cNvPr id="1048651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dirty="0" lang="en-IN"/>
          </a:p>
        </p:txBody>
      </p:sp>
      <p:pic>
        <p:nvPicPr>
          <p:cNvPr id="2097161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09600" y="1174750"/>
            <a:ext cx="10972800" cy="5275366"/>
          </a:xfrm>
          <a:prstGeom prst="rect"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582613"/>
          </a:xfrm>
        </p:spPr>
        <p:txBody>
          <a:bodyPr/>
          <a:p>
            <a:pPr algn="ctr"/>
            <a:r>
              <a:rPr altLang="en-US" b="1" dirty="0" lang="en-IN"/>
              <a:t>GIS Based M</a:t>
            </a:r>
            <a:r>
              <a:rPr altLang="en-US" b="1" dirty="0" lang="en-IN">
                <a:sym typeface="+mn-ea"/>
              </a:rPr>
              <a:t>onitoring: </a:t>
            </a:r>
            <a:r>
              <a:rPr altLang="en-US" b="1" dirty="0" lang="en-IN">
                <a:solidFill>
                  <a:srgbClr val="FF0000"/>
                </a:solidFill>
                <a:sym typeface="+mn-ea"/>
              </a:rPr>
              <a:t>How it works?</a:t>
            </a:r>
            <a:br>
              <a:rPr altLang="en-US" dirty="0" lang="en-IN"/>
            </a:br>
            <a:endParaRPr dirty="0" lang="en-IN"/>
          </a:p>
        </p:txBody>
      </p:sp>
      <p:sp>
        <p:nvSpPr>
          <p:cNvPr id="1048653" name="Content Placeholder 2"/>
          <p:cNvSpPr>
            <a:spLocks noGrp="1"/>
          </p:cNvSpPr>
          <p:nvPr>
            <p:ph idx="1"/>
          </p:nvPr>
        </p:nvSpPr>
        <p:spPr>
          <a:xfrm>
            <a:off x="609600" y="740465"/>
            <a:ext cx="10972800" cy="5978387"/>
          </a:xfrm>
        </p:spPr>
        <p:txBody>
          <a:bodyPr/>
          <a:p>
            <a:pPr>
              <a:buFont typeface="Wingdings" panose="05000000000000000000" pitchFamily="2" charset="2"/>
              <a:buChar char="Ø"/>
            </a:pPr>
            <a:r>
              <a:rPr dirty="0" sz="2600" lang="en-US"/>
              <a:t>UAV captures </a:t>
            </a:r>
            <a:r>
              <a:rPr b="1" dirty="0" sz="2600" lang="en-US"/>
              <a:t>high resolution images </a:t>
            </a:r>
            <a:r>
              <a:rPr dirty="0" sz="2600" lang="en-US"/>
              <a:t>of </a:t>
            </a:r>
            <a:r>
              <a:rPr b="1" dirty="0" sz="2600" lang="en-US"/>
              <a:t>river system </a:t>
            </a:r>
            <a:r>
              <a:rPr dirty="0" sz="2600" lang="en-US"/>
              <a:t>for monitoring of </a:t>
            </a:r>
            <a:r>
              <a:rPr b="1" dirty="0" sz="2600" lang="en-US"/>
              <a:t>Embankment health</a:t>
            </a:r>
            <a:r>
              <a:rPr dirty="0" sz="2600" lang="en-US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600" lang="en-IN"/>
              <a:t>Capture </a:t>
            </a:r>
            <a:r>
              <a:rPr b="1" dirty="0" sz="2600" lang="en-US"/>
              <a:t>Horizontal resolution </a:t>
            </a:r>
            <a:r>
              <a:rPr dirty="0" sz="2600" lang="en-US"/>
              <a:t>of image (</a:t>
            </a:r>
            <a:r>
              <a:rPr b="1" dirty="0" sz="2600" lang="en-US"/>
              <a:t>5cm) </a:t>
            </a:r>
            <a:r>
              <a:rPr dirty="0" sz="2600" lang="en-US"/>
              <a:t>and </a:t>
            </a:r>
            <a:r>
              <a:rPr b="1" dirty="0" sz="2600" lang="en-US"/>
              <a:t>vertical resolution </a:t>
            </a:r>
            <a:r>
              <a:rPr dirty="0" sz="2600" lang="en-US"/>
              <a:t>of image (</a:t>
            </a:r>
            <a:r>
              <a:rPr b="1" dirty="0" sz="2600" lang="en-US"/>
              <a:t>20 cm</a:t>
            </a:r>
            <a:r>
              <a:rPr dirty="0" sz="2600" lang="en-US"/>
              <a:t>) to create a </a:t>
            </a:r>
            <a:r>
              <a:rPr b="1" dirty="0" sz="2600" lang="en-US"/>
              <a:t>Digital Elevation Model</a:t>
            </a:r>
            <a:r>
              <a:rPr dirty="0" sz="2600" lang="en-US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sz="2600" lang="en-US"/>
              <a:t>Longitudinal </a:t>
            </a:r>
            <a:r>
              <a:rPr dirty="0" sz="2600" lang="en-US"/>
              <a:t>and </a:t>
            </a:r>
            <a:r>
              <a:rPr b="1" dirty="0" sz="2600" lang="en-US"/>
              <a:t>Cross sectional </a:t>
            </a:r>
            <a:r>
              <a:rPr dirty="0" sz="2600" lang="en-US"/>
              <a:t>profile reflects structural </a:t>
            </a:r>
            <a:r>
              <a:rPr b="1" dirty="0" sz="2600" lang="en-US"/>
              <a:t>deformations </a:t>
            </a:r>
            <a:r>
              <a:rPr dirty="0" sz="2600" lang="en-US"/>
              <a:t>of the </a:t>
            </a:r>
            <a:r>
              <a:rPr b="1" dirty="0" sz="2600" lang="en-US"/>
              <a:t>Embankments</a:t>
            </a:r>
            <a:r>
              <a:rPr dirty="0" sz="2600" lang="en-US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sz="2600" lang="en-US"/>
              <a:t>Longitudinal profile </a:t>
            </a:r>
            <a:r>
              <a:rPr dirty="0" sz="2600" lang="en-US"/>
              <a:t>prepared from the </a:t>
            </a:r>
            <a:r>
              <a:rPr b="1" dirty="0" sz="2600" lang="en-US"/>
              <a:t>Digital Elevation Model </a:t>
            </a:r>
            <a:r>
              <a:rPr dirty="0" sz="2600" lang="en-US"/>
              <a:t>of UAV image is used to check whether </a:t>
            </a:r>
            <a:r>
              <a:rPr b="1" dirty="0" sz="2600" lang="en-US"/>
              <a:t>gradient </a:t>
            </a:r>
            <a:r>
              <a:rPr dirty="0" sz="2600" lang="en-US"/>
              <a:t>of river embankment is </a:t>
            </a:r>
            <a:r>
              <a:rPr b="1" dirty="0" sz="2600" lang="en-US"/>
              <a:t>uniform or non-uniform</a:t>
            </a:r>
            <a:r>
              <a:rPr dirty="0" sz="2600" lang="en-US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sz="2600" lang="en-US"/>
              <a:t>Depressions </a:t>
            </a:r>
            <a:r>
              <a:rPr dirty="0" sz="2600" lang="en-US"/>
              <a:t>in some places can be revealed by the </a:t>
            </a:r>
            <a:r>
              <a:rPr b="1" dirty="0" sz="2600" lang="en-US"/>
              <a:t>cross-sectional profiles </a:t>
            </a:r>
            <a:r>
              <a:rPr dirty="0" sz="2600" lang="en-US"/>
              <a:t>prepared in locations of both of the embankments.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600" lang="en-US"/>
              <a:t>Cross-sectional profiles can be used to determine whether </a:t>
            </a:r>
            <a:r>
              <a:rPr b="1" dirty="0" sz="2600" lang="en-US"/>
              <a:t>top width</a:t>
            </a:r>
            <a:r>
              <a:rPr dirty="0" sz="2600" lang="en-US"/>
              <a:t>, </a:t>
            </a:r>
            <a:r>
              <a:rPr b="1" dirty="0" sz="2600" lang="en-US"/>
              <a:t>bottom width </a:t>
            </a:r>
            <a:r>
              <a:rPr dirty="0" sz="2600" lang="en-US"/>
              <a:t>and </a:t>
            </a:r>
            <a:r>
              <a:rPr b="1" dirty="0" sz="2600" lang="en-US"/>
              <a:t>height </a:t>
            </a:r>
            <a:r>
              <a:rPr dirty="0" sz="2600" lang="en-US"/>
              <a:t>of embankment are </a:t>
            </a:r>
            <a:r>
              <a:rPr b="1" dirty="0" sz="2600" lang="en-US"/>
              <a:t>uniform </a:t>
            </a:r>
            <a:r>
              <a:rPr dirty="0" sz="2600" lang="en-US"/>
              <a:t>or </a:t>
            </a:r>
            <a:r>
              <a:rPr b="1" dirty="0" sz="2600" lang="en-US"/>
              <a:t>non-uniform</a:t>
            </a:r>
            <a:r>
              <a:rPr dirty="0" sz="2600" lang="en-US"/>
              <a:t>.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altLang="en-US" b="1" dirty="0" lang="en-IN"/>
              <a:t>GIS Based M</a:t>
            </a:r>
            <a:r>
              <a:rPr altLang="en-US" b="1" dirty="0" lang="en-IN">
                <a:sym typeface="+mn-ea"/>
              </a:rPr>
              <a:t>onitoring: </a:t>
            </a:r>
            <a:r>
              <a:rPr b="1" dirty="0" lang="en-IN">
                <a:solidFill>
                  <a:srgbClr val="FF0000"/>
                </a:solidFill>
              </a:rPr>
              <a:t>How it works? </a:t>
            </a:r>
            <a:r>
              <a:rPr b="1" dirty="0" lang="en-IN"/>
              <a:t>(Cont..)</a:t>
            </a:r>
          </a:p>
        </p:txBody>
      </p:sp>
      <p:sp>
        <p:nvSpPr>
          <p:cNvPr id="1048655" name="Content Placeholder 5"/>
          <p:cNvSpPr>
            <a:spLocks noGrp="1"/>
          </p:cNvSpPr>
          <p:nvPr>
            <p:ph idx="1"/>
          </p:nvPr>
        </p:nvSpPr>
        <p:spPr>
          <a:xfrm>
            <a:off x="609600" y="1263443"/>
            <a:ext cx="10972800" cy="4953000"/>
          </a:xfrm>
        </p:spPr>
        <p:txBody>
          <a:bodyPr/>
          <a:p>
            <a:pPr>
              <a:buFont typeface="Wingdings" panose="05000000000000000000" pitchFamily="2" charset="2"/>
              <a:buChar char="Ø"/>
            </a:pPr>
            <a:r>
              <a:rPr b="1" dirty="0" sz="2600" lang="en-US"/>
              <a:t>Spatial database </a:t>
            </a:r>
            <a:r>
              <a:rPr dirty="0" sz="2600" lang="en-US"/>
              <a:t>(DBMS) and a </a:t>
            </a:r>
            <a:r>
              <a:rPr b="1" dirty="0" sz="2600" lang="en-US" err="1"/>
              <a:t>webGIS</a:t>
            </a:r>
            <a:r>
              <a:rPr b="1" dirty="0" sz="2600" lang="en-US"/>
              <a:t> </a:t>
            </a:r>
            <a:r>
              <a:rPr dirty="0" sz="2600" lang="en-US"/>
              <a:t>can be used to </a:t>
            </a:r>
            <a:r>
              <a:rPr b="1" dirty="0" sz="2600" lang="en-US"/>
              <a:t>store</a:t>
            </a:r>
            <a:r>
              <a:rPr dirty="0" sz="2600" lang="en-US"/>
              <a:t>, </a:t>
            </a:r>
            <a:r>
              <a:rPr b="1" dirty="0" sz="2600" lang="en-US"/>
              <a:t>validate</a:t>
            </a:r>
            <a:r>
              <a:rPr dirty="0" sz="2600" lang="en-US"/>
              <a:t>, </a:t>
            </a:r>
            <a:r>
              <a:rPr b="1" dirty="0" sz="2600" lang="en-US"/>
              <a:t>map </a:t>
            </a:r>
            <a:r>
              <a:rPr dirty="0" sz="2600" lang="en-US"/>
              <a:t>and </a:t>
            </a:r>
            <a:r>
              <a:rPr b="1" dirty="0" sz="2600" lang="en-US"/>
              <a:t>display </a:t>
            </a:r>
            <a:r>
              <a:rPr dirty="0" sz="2600" lang="en-US"/>
              <a:t>the data to assist the decision makers in managing an </a:t>
            </a:r>
            <a:r>
              <a:rPr b="1" dirty="0" sz="2600" lang="en-US"/>
              <a:t>Early Warning Systems (EWS)</a:t>
            </a:r>
            <a:r>
              <a:rPr dirty="0" sz="2600" lang="en-US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600" lang="en-US"/>
              <a:t>Sensor Observation Service (SOS) is developed to link the database to the sensors (including </a:t>
            </a:r>
            <a:r>
              <a:rPr b="1" dirty="0" sz="2600" lang="en-US"/>
              <a:t>geospatial data </a:t>
            </a:r>
            <a:r>
              <a:rPr dirty="0" sz="2600" lang="en-US"/>
              <a:t>and </a:t>
            </a:r>
            <a:r>
              <a:rPr b="1" dirty="0" sz="2600" lang="en-US"/>
              <a:t>manual measures</a:t>
            </a:r>
            <a:r>
              <a:rPr dirty="0" sz="2600" lang="en-US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sz="2600" lang="en-US" err="1"/>
              <a:t>webGIS</a:t>
            </a:r>
            <a:r>
              <a:rPr b="1" dirty="0" sz="2600" lang="en-US"/>
              <a:t> </a:t>
            </a:r>
            <a:r>
              <a:rPr dirty="0" sz="2600" lang="en-US"/>
              <a:t>could interact with users for displaying the data and collecting more additional information.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sz="2600" lang="en-US" err="1"/>
              <a:t>webGIS</a:t>
            </a:r>
            <a:r>
              <a:rPr b="1" dirty="0" sz="2600" lang="en-US"/>
              <a:t> </a:t>
            </a:r>
            <a:r>
              <a:rPr dirty="0" sz="2600" lang="en-US"/>
              <a:t>could display time series of data through graphs made with </a:t>
            </a:r>
            <a:r>
              <a:rPr b="1" dirty="0" sz="2600" lang="en-US"/>
              <a:t>Open Flash Charts</a:t>
            </a:r>
            <a:r>
              <a:rPr dirty="0" sz="2600" lang="en-US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600" lang="en-US"/>
              <a:t>System, combining a </a:t>
            </a:r>
            <a:r>
              <a:rPr b="1" dirty="0" sz="2600" lang="en-US"/>
              <a:t>spatial DBMS </a:t>
            </a:r>
            <a:r>
              <a:rPr dirty="0" sz="2600" lang="en-US"/>
              <a:t>and a </a:t>
            </a:r>
            <a:r>
              <a:rPr b="1" dirty="0" sz="2600" lang="en-US" err="1"/>
              <a:t>webGIS</a:t>
            </a:r>
            <a:r>
              <a:rPr dirty="0" lang="en-US"/>
              <a:t> </a:t>
            </a:r>
            <a:r>
              <a:rPr dirty="0" sz="2600" lang="en-US"/>
              <a:t>can facilitate the </a:t>
            </a:r>
            <a:r>
              <a:rPr b="1" dirty="0" sz="2600" lang="en-US"/>
              <a:t>analysis </a:t>
            </a:r>
            <a:r>
              <a:rPr dirty="0" sz="2600" lang="en-US"/>
              <a:t>and </a:t>
            </a:r>
            <a:r>
              <a:rPr b="1" dirty="0" sz="2600" lang="en-US"/>
              <a:t>data sharing</a:t>
            </a:r>
            <a:r>
              <a:rPr dirty="0" sz="2600" lang="en-US"/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b="1" dirty="0" lang="en-IN"/>
              <a:t>Different sections of Mapped embankments</a:t>
            </a:r>
          </a:p>
        </p:txBody>
      </p:sp>
      <p:pic>
        <p:nvPicPr>
          <p:cNvPr id="2097162" name="Content Placeholder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356360" y="843731"/>
            <a:ext cx="3479280" cy="5170538"/>
          </a:xfrm>
          <a:prstGeom prst="rect"/>
        </p:spPr>
      </p:pic>
      <p:pic>
        <p:nvPicPr>
          <p:cNvPr id="2097163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38539" y="898956"/>
            <a:ext cx="3609748" cy="5170539"/>
          </a:xfrm>
          <a:prstGeom prst="rect"/>
        </p:spPr>
      </p:pic>
      <p:pic>
        <p:nvPicPr>
          <p:cNvPr id="2097164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8103120" y="898956"/>
            <a:ext cx="3479280" cy="5011513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p>
            <a:r>
              <a:rPr altLang="en-US" b="1" dirty="0" lang="en-IN"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</a:rPr>
              <a:t>OBJECTIVES:</a:t>
            </a:r>
          </a:p>
        </p:txBody>
      </p:sp>
      <p:sp>
        <p:nvSpPr>
          <p:cNvPr id="104861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5253346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p>
            <a:pPr>
              <a:buFont typeface="Wingdings" panose="05000000000000000000" pitchFamily="2" charset="2"/>
              <a:buChar char="Ø"/>
            </a:pPr>
            <a:r>
              <a:rPr altLang="en-US" dirty="0" sz="2400" lang="en-IN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PROBLEM STATEMENT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dirty="0" sz="2400" lang="en-IN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TECHNOLOGICAL SOLUTION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dirty="0" sz="2400" lang="en-IN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dirty="0" sz="2400" lang="en-IN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EXISTING METHODS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dirty="0" sz="2400" lang="en-IN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GIS BASED MAPPING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dirty="0" sz="2400" lang="en-IN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3D MODELING OF EMBANKMENT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dirty="0" sz="2400" lang="en-IN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CONTROLLING WATER FLOW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dirty="0" sz="2400" lang="en-IN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CROWD SOURCE AND CRISIS-MAP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dirty="0" sz="2400" lang="en-IN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HEALTHCARD AND FLOOD RISK MAP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dirty="0" sz="2400" lang="en-IN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SHOWSTOPPER DETAILS</a:t>
            </a:r>
          </a:p>
          <a:p>
            <a:pPr>
              <a:buFont typeface="Wingdings" panose="05000000000000000000" charset="0"/>
              <a:buChar char="ü"/>
            </a:pPr>
            <a:endParaRPr altLang="en-US" dirty="0" sz="3600" lang="en-IN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3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dir="t" rig="threePt"/>
            </a:scene3d>
          </a:bodyPr>
          <a:p>
            <a:pPr algn="ctr"/>
            <a:r>
              <a:rPr altLang="en-US" b="1" dirty="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Process Flow</a:t>
            </a:r>
          </a:p>
        </p:txBody>
      </p:sp>
      <p:sp>
        <p:nvSpPr>
          <p:cNvPr id="1048658" name="Content Placeholder 4"/>
          <p:cNvSpPr>
            <a:spLocks noGrp="1"/>
          </p:cNvSpPr>
          <p:nvPr>
            <p:ph sz="half" idx="1"/>
          </p:nvPr>
        </p:nvSpPr>
        <p:spPr>
          <a:xfrm>
            <a:off x="702364" y="773113"/>
            <a:ext cx="6167893" cy="5744817"/>
          </a:xfrm>
        </p:spPr>
        <p:txBody>
          <a:bodyPr/>
          <a:p>
            <a:pPr>
              <a:buFont typeface="Wingdings" panose="05000000000000000000" charset="0"/>
              <a:buChar char="Ø"/>
            </a:pPr>
            <a:r>
              <a:rPr altLang="en-US" dirty="0" sz="2800" lang="en-IN"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Capturing image of a river embankment by </a:t>
            </a:r>
            <a:r>
              <a:rPr altLang="en-US" dirty="0" sz="280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GIS mapping</a:t>
            </a:r>
            <a:endParaRPr altLang="en-US" dirty="0" sz="2800" lang="en-IN">
              <a:solidFill>
                <a:srgbClr val="FF0000"/>
              </a:solidFill>
              <a:effectLst>
                <a:outerShdw algn="tl" blurRad="38100" dir="2700000" dist="19050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Font typeface="Wingdings" panose="05000000000000000000" charset="0"/>
              <a:buChar char="Ø"/>
            </a:pPr>
            <a:r>
              <a:rPr altLang="en-US" dirty="0" sz="280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A Graphic User Interface (GUI) is used to interact with the </a:t>
            </a:r>
            <a:r>
              <a:rPr altLang="en-US" b="1" dirty="0" sz="2800" lang="en-IN" err="1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webGIS</a:t>
            </a:r>
            <a:r>
              <a:rPr altLang="en-US" b="1" dirty="0" sz="280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indent="0" marL="0">
              <a:buFont typeface="Wingdings" panose="05000000000000000000" charset="0"/>
              <a:buNone/>
            </a:pPr>
            <a:r>
              <a:rPr altLang="en-US" b="1" dirty="0" sz="280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ACTOR</a:t>
            </a:r>
          </a:p>
          <a:p>
            <a:pPr>
              <a:buFont typeface="Wingdings" panose="05000000000000000000" charset="0"/>
              <a:buChar char="v"/>
            </a:pPr>
            <a:r>
              <a:rPr altLang="en-US" dirty="0" sz="280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Request GIS mapping through GUI of </a:t>
            </a:r>
            <a:r>
              <a:rPr altLang="en-US" dirty="0" sz="2800" lang="en-IN" err="1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webGIS</a:t>
            </a:r>
            <a:r>
              <a:rPr altLang="en-US" dirty="0" sz="280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 to identify river condition using satellite imagery.</a:t>
            </a:r>
          </a:p>
          <a:p>
            <a:pPr indent="0" marL="0">
              <a:buFont typeface="Wingdings" panose="05000000000000000000" charset="0"/>
              <a:buNone/>
            </a:pPr>
            <a:r>
              <a:rPr altLang="en-US" b="1" dirty="0" sz="2800" lang="en-IN" err="1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webGIS</a:t>
            </a:r>
            <a:endParaRPr altLang="en-US" b="1" dirty="0" sz="2800" lang="en-IN">
              <a:solidFill>
                <a:schemeClr val="tx1"/>
              </a:solidFill>
              <a:effectLst>
                <a:outerShdw algn="tl" blurRad="38100" dir="2700000" dist="19050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Font typeface="Wingdings" panose="05000000000000000000" charset="0"/>
              <a:buChar char="v"/>
            </a:pPr>
            <a:r>
              <a:rPr altLang="en-US" dirty="0" sz="280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Receives user request and displays the </a:t>
            </a:r>
            <a:r>
              <a:rPr altLang="en-US" dirty="0" sz="2800" lang="en-IN"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mapped geographical region accurately</a:t>
            </a:r>
            <a:r>
              <a:rPr altLang="en-US" dirty="0" lang="en-IN"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altLang="en-US" dirty="0" lang="en-IN">
              <a:solidFill>
                <a:schemeClr val="tx1"/>
              </a:solidFill>
              <a:effectLst>
                <a:outerShdw algn="tl" blurRad="38100" dir="2700000" dist="19050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-514350" marL="514350">
              <a:buFont typeface="Wingdings" panose="05000000000000000000" charset="0"/>
              <a:buAutoNum type="arabicPeriod"/>
            </a:pPr>
            <a:endParaRPr altLang="en-US" dirty="0" lang="en-IN">
              <a:solidFill>
                <a:schemeClr val="tx1"/>
              </a:solidFill>
              <a:effectLst>
                <a:outerShdw algn="tl" blurRad="38100" dir="2700000" dist="19050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 marL="0">
              <a:buFont typeface="Wingdings" panose="05000000000000000000" charset="0"/>
              <a:buNone/>
            </a:pPr>
            <a:r>
              <a:rPr altLang="en-US" dirty="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</a:p>
        </p:txBody>
      </p:sp>
      <p:pic>
        <p:nvPicPr>
          <p:cNvPr id="2097165" name="Content Placeholder 8" descr="C:\Users\ELCOT\Downloads\IMG-20200724-WA0011.jpgIMG-20200724-WA0011"/>
          <p:cNvPicPr>
            <a:picLocks noChangeAspect="1" noGrp="1"/>
          </p:cNvPicPr>
          <p:nvPr>
            <p:ph sz="half" idx="2"/>
          </p:nvPr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>
          <a:xfrm>
            <a:off x="7517484" y="773113"/>
            <a:ext cx="4367148" cy="5744817"/>
          </a:xfrm>
          <a:prstGeom prst="rect"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Title 4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dir="t" rig="threePt"/>
            </a:scene3d>
          </a:bodyPr>
          <a:p>
            <a:pPr algn="ctr"/>
            <a:r>
              <a:rPr altLang="en-US" b="1" dirty="0" lang="en-IN"/>
              <a:t>GIS based Waterflow Control</a:t>
            </a:r>
            <a:endParaRPr altLang="en-US" b="1" dirty="0" lang="en-IN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algn="bl" dir="2640000" dist="38100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48660" name="Content Placeholder 10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pitchFamily="2" charset="2"/>
              <a:buChar char="Ø"/>
            </a:pPr>
            <a:r>
              <a:rPr altLang="en-US" dirty="0" sz="2800" lang="en-IN"/>
              <a:t>Calculate </a:t>
            </a:r>
            <a:r>
              <a:rPr altLang="en-US" b="1" dirty="0" sz="2800" lang="en-IN"/>
              <a:t>inflow </a:t>
            </a:r>
            <a:r>
              <a:rPr altLang="en-US" dirty="0" sz="2800" lang="en-IN"/>
              <a:t>and </a:t>
            </a:r>
            <a:r>
              <a:rPr altLang="en-US" b="1" dirty="0" sz="2800" lang="en-IN"/>
              <a:t>outflow </a:t>
            </a:r>
            <a:r>
              <a:rPr altLang="en-US" dirty="0" sz="2800" lang="en-IN"/>
              <a:t>of water between cells in the </a:t>
            </a:r>
            <a:r>
              <a:rPr altLang="en-US" b="1" dirty="0" sz="2800" lang="en-IN"/>
              <a:t>geographical region </a:t>
            </a:r>
            <a:r>
              <a:rPr altLang="en-US" dirty="0" sz="2800" lang="en-IN"/>
              <a:t>based on weather scenario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dirty="0" sz="2800" lang="en-IN"/>
              <a:t>Calculate </a:t>
            </a:r>
            <a:r>
              <a:rPr altLang="en-US" b="1" dirty="0" sz="2800" lang="en-IN"/>
              <a:t>water depth </a:t>
            </a:r>
            <a:r>
              <a:rPr altLang="en-US" dirty="0" sz="2800" lang="en-IN"/>
              <a:t>in each cells by interacting with the </a:t>
            </a:r>
            <a:r>
              <a:rPr altLang="en-US" b="1" dirty="0" sz="2800" lang="en-IN"/>
              <a:t>GUI</a:t>
            </a:r>
            <a:r>
              <a:rPr altLang="en-US" dirty="0" sz="2800" lang="en-IN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dirty="0" sz="2800" lang="en-IN"/>
              <a:t>Analyse the </a:t>
            </a:r>
            <a:r>
              <a:rPr altLang="en-US" b="1" dirty="0" sz="2800" lang="en-IN"/>
              <a:t>received satellite imagery </a:t>
            </a:r>
            <a:r>
              <a:rPr altLang="en-US" dirty="0" sz="2800" lang="en-IN"/>
              <a:t>of the weather scenario and </a:t>
            </a:r>
            <a:r>
              <a:rPr altLang="en-US" b="1" dirty="0" sz="2800" lang="en-IN"/>
              <a:t>3D model </a:t>
            </a:r>
            <a:r>
              <a:rPr altLang="en-US" dirty="0" sz="2800" lang="en-IN"/>
              <a:t>of the embankment structure.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dirty="0" sz="2800" lang="en-IN"/>
              <a:t>Based on the analysis control the flow of water by sending the analysis data to the control centre.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dirty="0" sz="2800" lang="en-IN"/>
              <a:t>Send </a:t>
            </a:r>
            <a:r>
              <a:rPr altLang="en-US" b="1" dirty="0" sz="2800" lang="en-IN"/>
              <a:t>alerts </a:t>
            </a:r>
            <a:r>
              <a:rPr altLang="en-US" dirty="0" sz="2800" lang="en-IN"/>
              <a:t>or </a:t>
            </a:r>
            <a:r>
              <a:rPr altLang="en-US" b="1" dirty="0" sz="2800" lang="en-IN"/>
              <a:t>early warning </a:t>
            </a:r>
            <a:r>
              <a:rPr altLang="en-US" dirty="0" sz="2800" lang="en-IN"/>
              <a:t>to the control centre if there is any change in flow of water e.g. </a:t>
            </a:r>
            <a:r>
              <a:rPr altLang="en-US" b="1" dirty="0" sz="2800" lang="en-IN"/>
              <a:t>during heavy rain fall</a:t>
            </a:r>
            <a:r>
              <a:rPr altLang="en-US" dirty="0" sz="2800" lang="en-IN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b="1" dirty="0" sz="2800" lang="en-IN"/>
              <a:t>Early warning system </a:t>
            </a:r>
            <a:r>
              <a:rPr altLang="en-US" dirty="0" sz="2800" lang="en-IN"/>
              <a:t>creates emergency alert to evacuate people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b="1" dirty="0" lang="en-US"/>
              <a:t>Water Inflow in the Embankment Structure</a:t>
            </a:r>
          </a:p>
        </p:txBody>
      </p:sp>
      <p:pic>
        <p:nvPicPr>
          <p:cNvPr id="2097166" name="Content Placeholder 3" descr="IMG-20200724-WA0012[134]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62897" y="1202469"/>
            <a:ext cx="9859485" cy="5039305"/>
          </a:xfrm>
          <a:prstGeom prst="rect"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b="1" dirty="0" lang="en-IN"/>
              <a:t>Crowdsourcing and Crisis-mapping </a:t>
            </a:r>
            <a:endParaRPr altLang="en-US" b="1" dirty="0" lang="en-IN"/>
          </a:p>
        </p:txBody>
      </p:sp>
      <p:sp>
        <p:nvSpPr>
          <p:cNvPr id="1048663" name="Content Placeholder 2"/>
          <p:cNvSpPr>
            <a:spLocks noGrp="1"/>
          </p:cNvSpPr>
          <p:nvPr>
            <p:ph idx="1"/>
          </p:nvPr>
        </p:nvSpPr>
        <p:spPr>
          <a:xfrm>
            <a:off x="609600" y="952500"/>
            <a:ext cx="10972800" cy="4953000"/>
          </a:xfrm>
        </p:spPr>
        <p:txBody>
          <a:bodyPr/>
          <a:p>
            <a:pPr>
              <a:buFont typeface="Wingdings" panose="05000000000000000000" pitchFamily="2" charset="2"/>
              <a:buChar char="Ø"/>
            </a:pPr>
            <a:r>
              <a:rPr altLang="en-US" b="1" dirty="0" lang="en-IN"/>
              <a:t>Crowdsourcing </a:t>
            </a:r>
          </a:p>
          <a:p>
            <a:pPr indent="-457200" lvl="1" marL="857250">
              <a:buFont typeface="Wingdings" panose="05000000000000000000" pitchFamily="2" charset="2"/>
              <a:buChar char="v"/>
            </a:pPr>
            <a:r>
              <a:rPr altLang="en-US" dirty="0" lang="en-IN"/>
              <a:t>Involves obtaining </a:t>
            </a:r>
            <a:r>
              <a:rPr altLang="en-US" b="1" dirty="0" lang="en-IN"/>
              <a:t>ideas</a:t>
            </a:r>
            <a:r>
              <a:rPr altLang="en-US" dirty="0" lang="en-IN"/>
              <a:t>, </a:t>
            </a:r>
            <a:r>
              <a:rPr altLang="en-US" b="1" dirty="0" lang="en-IN"/>
              <a:t>needed services</a:t>
            </a:r>
            <a:r>
              <a:rPr altLang="en-US" dirty="0" lang="en-IN"/>
              <a:t>, or </a:t>
            </a:r>
            <a:r>
              <a:rPr altLang="en-US" b="1" dirty="0" lang="en-IN"/>
              <a:t>content </a:t>
            </a:r>
            <a:r>
              <a:rPr altLang="en-US" dirty="0" lang="en-IN"/>
              <a:t>by soliciting </a:t>
            </a:r>
            <a:r>
              <a:rPr altLang="en-US" b="1" dirty="0" lang="en-IN"/>
              <a:t>web based contribution </a:t>
            </a:r>
            <a:r>
              <a:rPr altLang="en-US" dirty="0" lang="en-IN"/>
              <a:t>from a </a:t>
            </a:r>
            <a:r>
              <a:rPr altLang="en-US" b="1" dirty="0" lang="en-IN"/>
              <a:t>crowd</a:t>
            </a:r>
            <a:r>
              <a:rPr altLang="en-US" dirty="0" lang="en-IN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dirty="0" lang="en-US"/>
              <a:t>Closely linked to potential and developments of information and communications technology (e.g. </a:t>
            </a:r>
            <a:r>
              <a:rPr b="1" dirty="0" lang="en-US"/>
              <a:t>Internet and social media</a:t>
            </a:r>
            <a:r>
              <a:rPr dirty="0" lang="en-US"/>
              <a:t>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dirty="0" lang="en-IN"/>
              <a:t>Types of crowdsourced tasks:</a:t>
            </a:r>
          </a:p>
          <a:p>
            <a:pPr indent="-514350" lvl="1" marL="914400">
              <a:buFont typeface="Wingdings" panose="05000000000000000000" charset="0"/>
              <a:buAutoNum type="arabicPeriod"/>
            </a:pPr>
            <a:r>
              <a:rPr altLang="en-US" dirty="0" lang="en-IN"/>
              <a:t>Problem solving</a:t>
            </a:r>
          </a:p>
          <a:p>
            <a:pPr indent="-514350" lvl="1" marL="914400">
              <a:buFont typeface="Wingdings" panose="05000000000000000000" charset="0"/>
              <a:buAutoNum type="arabicPeriod"/>
            </a:pPr>
            <a:r>
              <a:rPr altLang="en-US" dirty="0" lang="en-IN"/>
              <a:t>Data processing</a:t>
            </a:r>
          </a:p>
          <a:p>
            <a:pPr indent="-514350" lvl="1" marL="914400">
              <a:buFont typeface="Wingdings" panose="05000000000000000000" charset="0"/>
              <a:buAutoNum type="arabicPeriod"/>
            </a:pPr>
            <a:r>
              <a:rPr altLang="en-US" dirty="0" lang="en-IN"/>
              <a:t>surveillance or monitoring</a:t>
            </a:r>
          </a:p>
          <a:p>
            <a:pPr indent="-514350" lvl="1" marL="914400">
              <a:buFont typeface="Wingdings" panose="05000000000000000000" charset="0"/>
              <a:buAutoNum type="arabicPeriod"/>
            </a:pPr>
            <a:r>
              <a:rPr altLang="en-US" dirty="0" lang="en-IN"/>
              <a:t>Surveying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altLang="en-US" b="1" dirty="0" lang="en-IN"/>
              <a:t>Crisis-Mapping </a:t>
            </a:r>
            <a:br>
              <a:rPr altLang="en-US" b="1" dirty="0" lang="en-IN"/>
            </a:br>
            <a:endParaRPr b="1" dirty="0" lang="en-IN"/>
          </a:p>
        </p:txBody>
      </p:sp>
      <p:sp>
        <p:nvSpPr>
          <p:cNvPr id="1048665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pitchFamily="2" charset="2"/>
              <a:buChar char="Ø"/>
            </a:pPr>
            <a:r>
              <a:rPr dirty="0" lang="en-US"/>
              <a:t>Crisis map is a </a:t>
            </a:r>
            <a:r>
              <a:rPr b="1" dirty="0" lang="en-US"/>
              <a:t>real-time gathering</a:t>
            </a:r>
            <a:r>
              <a:rPr dirty="0" lang="en-US"/>
              <a:t>, </a:t>
            </a:r>
            <a:r>
              <a:rPr b="1" dirty="0" lang="en-US"/>
              <a:t>display </a:t>
            </a:r>
            <a:r>
              <a:rPr dirty="0" lang="en-US"/>
              <a:t>and </a:t>
            </a:r>
            <a:r>
              <a:rPr b="1" dirty="0" lang="en-US"/>
              <a:t>analysis </a:t>
            </a:r>
            <a:r>
              <a:rPr dirty="0" lang="en-US"/>
              <a:t>of data during a </a:t>
            </a:r>
            <a:r>
              <a:rPr b="1" dirty="0" lang="en-US"/>
              <a:t>crisis</a:t>
            </a:r>
            <a:r>
              <a:rPr dirty="0" lang="en-US"/>
              <a:t>, including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dirty="0" lang="en-US"/>
              <a:t>political,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dirty="0" lang="en-US"/>
              <a:t>social and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dirty="0" lang="en-US"/>
              <a:t>environmental ones,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lang="en-US"/>
              <a:t>Having different development intensity (</a:t>
            </a:r>
            <a:r>
              <a:rPr b="1" dirty="0" lang="en-US"/>
              <a:t>from slow-burn crises </a:t>
            </a:r>
            <a:r>
              <a:rPr dirty="0" lang="en-US"/>
              <a:t>to </a:t>
            </a:r>
            <a:r>
              <a:rPr b="1" dirty="0" lang="en-US"/>
              <a:t>sudden-onset disasters</a:t>
            </a:r>
            <a:r>
              <a:rPr dirty="0" lang="en-US"/>
              <a:t>).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lang="en-US"/>
              <a:t>Allows a large number of people to </a:t>
            </a:r>
            <a:r>
              <a:rPr b="1" dirty="0" lang="en-US"/>
              <a:t>control </a:t>
            </a:r>
            <a:r>
              <a:rPr dirty="0" lang="en-US"/>
              <a:t>the carrying out of a </a:t>
            </a:r>
            <a:r>
              <a:rPr b="1" dirty="0" lang="en-US"/>
              <a:t>crisis</a:t>
            </a:r>
            <a:r>
              <a:rPr dirty="0" lang="en-US"/>
              <a:t>, by providing information to manage it.</a:t>
            </a:r>
          </a:p>
          <a:p>
            <a:pPr>
              <a:buFont typeface="Wingdings" panose="05000000000000000000" pitchFamily="2" charset="2"/>
              <a:buChar char="Ø"/>
            </a:pPr>
            <a:endParaRPr altLang="en-US" dirty="0" lang="en-IN"/>
          </a:p>
          <a:p>
            <a:endParaRPr dirty="0" lang="en-I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1"/>
          <p:cNvSpPr>
            <a:spLocks noGrp="1"/>
          </p:cNvSpPr>
          <p:nvPr>
            <p:ph type="title"/>
          </p:nvPr>
        </p:nvSpPr>
        <p:spPr>
          <a:xfrm>
            <a:off x="554736" y="216982"/>
            <a:ext cx="11082528" cy="529648"/>
          </a:xfrm>
        </p:spPr>
        <p:txBody>
          <a:bodyPr/>
          <a:p>
            <a:pPr algn="ctr"/>
            <a:r>
              <a:rPr altLang="en-US" b="1" dirty="0" lang="en-IN"/>
              <a:t>Benefits of crowdsourcing and crisis-mapping:</a:t>
            </a:r>
          </a:p>
        </p:txBody>
      </p:sp>
      <p:sp>
        <p:nvSpPr>
          <p:cNvPr id="1048604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pitchFamily="2" charset="2"/>
              <a:buChar char="Ø"/>
            </a:pPr>
            <a:r>
              <a:rPr altLang="en-US" dirty="0" lang="en-IN"/>
              <a:t>Allows access to a </a:t>
            </a:r>
            <a:r>
              <a:rPr altLang="en-US" b="1" dirty="0" lang="en-IN"/>
              <a:t>large pool of participants.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dirty="0" lang="en-IN"/>
              <a:t>Saving time in </a:t>
            </a:r>
            <a:r>
              <a:rPr altLang="en-US" b="1" dirty="0" lang="en-IN"/>
              <a:t>data collection.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dirty="0" lang="en-IN"/>
              <a:t>Lowering costs of </a:t>
            </a:r>
            <a:r>
              <a:rPr altLang="en-US" b="1" dirty="0" lang="en-IN"/>
              <a:t>developing a crowdsourced data</a:t>
            </a:r>
            <a:r>
              <a:rPr altLang="en-US" dirty="0" lang="en-IN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dirty="0" lang="en-IN"/>
              <a:t>Increasing in </a:t>
            </a:r>
            <a:r>
              <a:rPr altLang="en-US" b="1" dirty="0" lang="en-IN"/>
              <a:t>health promotion, research and care.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lang="en-US"/>
              <a:t>Informal data sources</a:t>
            </a:r>
            <a:r>
              <a:rPr dirty="0" lang="en-US"/>
              <a:t>, such as </a:t>
            </a:r>
            <a:r>
              <a:rPr b="1" dirty="0" lang="en-US"/>
              <a:t>crowdsourcing</a:t>
            </a:r>
            <a:r>
              <a:rPr dirty="0" lang="en-US"/>
              <a:t>, along with advances in </a:t>
            </a:r>
            <a:r>
              <a:rPr b="1" dirty="0" lang="en-US"/>
              <a:t>wireless infrastructure</a:t>
            </a:r>
            <a:r>
              <a:rPr dirty="0" lang="en-US"/>
              <a:t>, </a:t>
            </a:r>
            <a:r>
              <a:rPr b="1" dirty="0" lang="en-US"/>
              <a:t>GPS capabilities</a:t>
            </a:r>
            <a:r>
              <a:rPr dirty="0" lang="en-US"/>
              <a:t>, and </a:t>
            </a:r>
            <a:r>
              <a:rPr b="1" dirty="0" lang="en-US"/>
              <a:t>sensors</a:t>
            </a:r>
            <a:r>
              <a:rPr dirty="0" lang="en-US"/>
              <a:t>, allow to communicate </a:t>
            </a:r>
            <a:r>
              <a:rPr b="1" dirty="0" lang="en-US"/>
              <a:t>forecasts </a:t>
            </a:r>
            <a:r>
              <a:rPr dirty="0" lang="en-US"/>
              <a:t>and </a:t>
            </a:r>
            <a:r>
              <a:rPr b="1" dirty="0" lang="en-US"/>
              <a:t>advisory information </a:t>
            </a:r>
            <a:r>
              <a:rPr dirty="0" lang="en-US"/>
              <a:t>to those in </a:t>
            </a:r>
            <a:r>
              <a:rPr b="1" dirty="0" lang="en-US"/>
              <a:t>affected areas </a:t>
            </a:r>
            <a:r>
              <a:rPr dirty="0" lang="en-US"/>
              <a:t>prior to a disaster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lang="en-US"/>
              <a:t>Provides </a:t>
            </a:r>
            <a:r>
              <a:rPr b="1" dirty="0" lang="en-US"/>
              <a:t>effective advice </a:t>
            </a:r>
            <a:r>
              <a:rPr dirty="0" lang="en-US"/>
              <a:t>during and after </a:t>
            </a:r>
            <a:r>
              <a:rPr b="1" dirty="0" lang="en-US"/>
              <a:t>disaster</a:t>
            </a:r>
            <a:r>
              <a:rPr dirty="0" lang="en-US"/>
              <a:t>.</a:t>
            </a:r>
            <a:endParaRPr altLang="en-US" b="1" dirty="0" lang="en-I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itle 1"/>
          <p:cNvSpPr>
            <a:spLocks noGrp="1"/>
          </p:cNvSpPr>
          <p:nvPr>
            <p:ph type="title"/>
          </p:nvPr>
        </p:nvSpPr>
        <p:spPr>
          <a:xfrm>
            <a:off x="753745" y="125895"/>
            <a:ext cx="10251753" cy="669235"/>
          </a:xfrm>
        </p:spPr>
        <p:txBody>
          <a:bodyPr/>
          <a:p>
            <a:pPr algn="ctr"/>
            <a:r>
              <a:rPr altLang="en-US" b="1" dirty="0" lang="en-IN"/>
              <a:t>Health card and flood risk map</a:t>
            </a:r>
          </a:p>
        </p:txBody>
      </p:sp>
      <p:sp>
        <p:nvSpPr>
          <p:cNvPr id="1048602" name="Text Placeholder 2"/>
          <p:cNvSpPr>
            <a:spLocks noGrp="1"/>
          </p:cNvSpPr>
          <p:nvPr>
            <p:ph type="body" sz="half" idx="2"/>
          </p:nvPr>
        </p:nvSpPr>
        <p:spPr>
          <a:xfrm>
            <a:off x="753745" y="1388165"/>
            <a:ext cx="10682881" cy="4460875"/>
          </a:xfrm>
        </p:spPr>
        <p:txBody>
          <a:bodyPr/>
          <a:p>
            <a:pPr indent="-342900" marL="342900">
              <a:buFont typeface="Wingdings" panose="05000000000000000000" pitchFamily="2" charset="2"/>
              <a:buChar char="Ø"/>
            </a:pPr>
            <a:r>
              <a:rPr altLang="en-US" dirty="0" sz="2400" lang="en-IN"/>
              <a:t>Based on the data collected from </a:t>
            </a:r>
            <a:r>
              <a:rPr altLang="en-US" b="1" dirty="0" sz="2400" lang="en-IN"/>
              <a:t>GIS mapping </a:t>
            </a:r>
            <a:r>
              <a:rPr altLang="en-US" dirty="0" sz="2400" lang="en-IN"/>
              <a:t>and </a:t>
            </a:r>
            <a:r>
              <a:rPr altLang="en-US" b="1" dirty="0" sz="2400" lang="en-IN"/>
              <a:t>crowdsourcing </a:t>
            </a:r>
            <a:r>
              <a:rPr altLang="en-US" dirty="0" sz="2400" lang="en-IN"/>
              <a:t>we can able to prepare an </a:t>
            </a:r>
            <a:r>
              <a:rPr altLang="en-US" b="1" dirty="0" sz="2400" lang="en-IN"/>
              <a:t>health card </a:t>
            </a:r>
            <a:r>
              <a:rPr altLang="en-US" dirty="0" sz="2400" lang="en-IN"/>
              <a:t>for an </a:t>
            </a:r>
            <a:r>
              <a:rPr altLang="en-US" b="1" dirty="0" sz="2400" lang="en-IN"/>
              <a:t>embankment structure.</a:t>
            </a:r>
          </a:p>
          <a:p>
            <a:pPr indent="-342900" marL="342900">
              <a:buFont typeface="Wingdings" panose="05000000000000000000" pitchFamily="2" charset="2"/>
              <a:buChar char="Ø"/>
            </a:pPr>
            <a:r>
              <a:rPr altLang="en-US" dirty="0" sz="2400" lang="en-IN"/>
              <a:t>Health card for the mapped embankment structure </a:t>
            </a:r>
            <a:r>
              <a:rPr altLang="en-US" b="1" dirty="0" sz="2400" lang="en-IN"/>
              <a:t>highlighted in Green indicates </a:t>
            </a:r>
            <a:r>
              <a:rPr altLang="en-US" dirty="0" sz="2400" lang="en-IN"/>
              <a:t>stable embankment structure.</a:t>
            </a:r>
          </a:p>
          <a:p>
            <a:pPr indent="-342900" marL="342900">
              <a:buFont typeface="Wingdings" panose="05000000000000000000" pitchFamily="2" charset="2"/>
              <a:buChar char="Ø"/>
            </a:pPr>
            <a:r>
              <a:rPr altLang="en-US" dirty="0" sz="2400" lang="en-IN"/>
              <a:t>Health card for the mapped embankment structure </a:t>
            </a:r>
            <a:r>
              <a:rPr altLang="en-US" b="1" dirty="0" sz="2400" lang="en-IN"/>
              <a:t>highlighted in Red indicates </a:t>
            </a:r>
            <a:r>
              <a:rPr altLang="en-US" dirty="0" sz="2400" lang="en-IN"/>
              <a:t>the presence of </a:t>
            </a:r>
            <a:r>
              <a:rPr altLang="en-US" b="1" dirty="0" sz="2400" lang="en-IN"/>
              <a:t>critical section </a:t>
            </a:r>
            <a:r>
              <a:rPr altLang="en-US" dirty="0" sz="2400" lang="en-IN"/>
              <a:t>in the embankment structure.</a:t>
            </a:r>
          </a:p>
          <a:p>
            <a:pPr indent="-342900" marL="342900">
              <a:buFont typeface="Wingdings" panose="05000000000000000000" pitchFamily="2" charset="2"/>
              <a:buChar char="Ø"/>
            </a:pPr>
            <a:r>
              <a:rPr altLang="en-US" dirty="0" sz="2400" lang="en-IN"/>
              <a:t>Also indicates the </a:t>
            </a:r>
            <a:r>
              <a:rPr altLang="en-US" b="1" dirty="0" sz="2400" lang="en-IN"/>
              <a:t>strength of inflow and outflow of water </a:t>
            </a:r>
            <a:r>
              <a:rPr altLang="en-US" dirty="0" sz="2400" lang="en-IN"/>
              <a:t>in embankment.</a:t>
            </a:r>
          </a:p>
          <a:p>
            <a:pPr indent="-342900" marL="342900">
              <a:buFont typeface="Wingdings" panose="05000000000000000000" pitchFamily="2" charset="2"/>
              <a:buChar char="Ø"/>
            </a:pPr>
            <a:r>
              <a:rPr altLang="en-US" b="1" dirty="0" sz="2400" lang="en-IN"/>
              <a:t>Flood risk map </a:t>
            </a:r>
            <a:r>
              <a:rPr altLang="en-US" dirty="0" sz="2400" lang="en-IN"/>
              <a:t>indicating </a:t>
            </a:r>
            <a:r>
              <a:rPr altLang="en-US" b="1" dirty="0" sz="2400" lang="en-IN"/>
              <a:t>red alert on the map </a:t>
            </a:r>
            <a:r>
              <a:rPr altLang="en-US" dirty="0" sz="2400" lang="en-IN"/>
              <a:t>can be generated, if the </a:t>
            </a:r>
            <a:r>
              <a:rPr altLang="en-US" b="1" dirty="0" sz="2400" lang="en-IN"/>
              <a:t>strength of the embankment is weak.</a:t>
            </a:r>
          </a:p>
          <a:p>
            <a:pPr indent="-342900" marL="342900">
              <a:buFont typeface="Wingdings" panose="05000000000000000000" pitchFamily="2" charset="2"/>
              <a:buChar char="Ø"/>
            </a:pPr>
            <a:r>
              <a:rPr altLang="en-US" b="1" dirty="0" sz="2400" lang="en-IN"/>
              <a:t>Early warning system </a:t>
            </a:r>
            <a:r>
              <a:rPr altLang="en-US" dirty="0" sz="2400" lang="en-IN"/>
              <a:t>can send emergency alerts after reviewing the health card of an embankment structure.</a:t>
            </a:r>
            <a:endParaRPr altLang="en-US" dirty="0" lang="en-I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altLang="en-US" b="1" dirty="0" lang="en-IN"/>
              <a:t>Showstopper details</a:t>
            </a:r>
          </a:p>
        </p:txBody>
      </p:sp>
      <p:sp>
        <p:nvSpPr>
          <p:cNvPr id="1048594" name="Content Placeholder 5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dir="t" rig="sof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indent="0" marL="0">
              <a:buFont typeface="Wingdings" panose="05000000000000000000" charset="0"/>
              <a:buNone/>
            </a:pPr>
            <a:r>
              <a:rPr altLang="en-US" b="1" dirty="0" lang="en-IN">
                <a:solidFill>
                  <a:schemeClr val="accent4"/>
                </a:solidFill>
                <a:effectLst/>
              </a:rPr>
              <a:t>Features of this technological solution are: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altLang="en-US" dirty="0" lang="en-IN">
                <a:solidFill>
                  <a:schemeClr val="accent4"/>
                </a:solidFill>
                <a:effectLst/>
              </a:rPr>
              <a:t>Providing a </a:t>
            </a:r>
            <a:r>
              <a:rPr altLang="en-US" b="1" dirty="0" lang="en-IN">
                <a:solidFill>
                  <a:schemeClr val="accent4"/>
                </a:solidFill>
                <a:effectLst/>
              </a:rPr>
              <a:t>GUI </a:t>
            </a:r>
            <a:r>
              <a:rPr altLang="en-US" dirty="0" lang="en-IN">
                <a:solidFill>
                  <a:schemeClr val="accent4"/>
                </a:solidFill>
                <a:effectLst/>
              </a:rPr>
              <a:t>for all functions in a </a:t>
            </a:r>
            <a:r>
              <a:rPr altLang="en-US" b="1" dirty="0" lang="en-IN">
                <a:solidFill>
                  <a:schemeClr val="accent4"/>
                </a:solidFill>
                <a:effectLst/>
              </a:rPr>
              <a:t>single device</a:t>
            </a:r>
            <a:r>
              <a:rPr altLang="en-US" dirty="0" lang="en-IN">
                <a:solidFill>
                  <a:schemeClr val="accent4"/>
                </a:solidFill>
                <a:effectLst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altLang="en-US" dirty="0" lang="en-IN">
                <a:solidFill>
                  <a:schemeClr val="accent4"/>
                </a:solidFill>
                <a:effectLst/>
              </a:rPr>
              <a:t>Generating </a:t>
            </a:r>
            <a:r>
              <a:rPr altLang="en-US" b="1" dirty="0" lang="en-IN">
                <a:solidFill>
                  <a:schemeClr val="accent4"/>
                </a:solidFill>
                <a:effectLst/>
              </a:rPr>
              <a:t>3D model </a:t>
            </a:r>
            <a:r>
              <a:rPr altLang="en-US" dirty="0" lang="en-IN">
                <a:solidFill>
                  <a:schemeClr val="accent4"/>
                </a:solidFill>
                <a:effectLst/>
              </a:rPr>
              <a:t>of an embankment structure.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altLang="en-US" dirty="0" lang="en-IN">
                <a:solidFill>
                  <a:schemeClr val="accent4"/>
                </a:solidFill>
                <a:effectLst/>
              </a:rPr>
              <a:t>Generating </a:t>
            </a:r>
            <a:r>
              <a:rPr altLang="en-US" b="1" dirty="0" lang="en-IN">
                <a:solidFill>
                  <a:schemeClr val="accent4"/>
                </a:solidFill>
                <a:effectLst/>
              </a:rPr>
              <a:t>embankment health card</a:t>
            </a:r>
            <a:r>
              <a:rPr altLang="en-US" dirty="0" lang="en-IN">
                <a:solidFill>
                  <a:schemeClr val="accent4"/>
                </a:solidFill>
                <a:effectLst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altLang="en-US" dirty="0" lang="en-IN">
                <a:solidFill>
                  <a:schemeClr val="accent4"/>
                </a:solidFill>
                <a:effectLst/>
              </a:rPr>
              <a:t>Generating </a:t>
            </a:r>
            <a:r>
              <a:rPr altLang="en-US" b="1" dirty="0" lang="en-IN">
                <a:solidFill>
                  <a:schemeClr val="accent4"/>
                </a:solidFill>
                <a:effectLst/>
              </a:rPr>
              <a:t>flood risk map </a:t>
            </a:r>
            <a:r>
              <a:rPr altLang="en-US" dirty="0" lang="en-IN">
                <a:solidFill>
                  <a:schemeClr val="accent4"/>
                </a:solidFill>
                <a:effectLst/>
              </a:rPr>
              <a:t>to alert </a:t>
            </a:r>
            <a:r>
              <a:rPr altLang="en-US" b="1" dirty="0" lang="en-IN">
                <a:solidFill>
                  <a:schemeClr val="accent4"/>
                </a:solidFill>
                <a:effectLst/>
              </a:rPr>
              <a:t>locals.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altLang="en-US" dirty="0" lang="en-IN">
                <a:solidFill>
                  <a:schemeClr val="accent4"/>
                </a:solidFill>
                <a:effectLst/>
              </a:rPr>
              <a:t>Safeguard the people before flood occurs.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altLang="en-US" dirty="0" lang="en-IN">
                <a:solidFill>
                  <a:schemeClr val="accent4"/>
                </a:solidFill>
                <a:effectLst/>
              </a:rPr>
              <a:t>Reducing the </a:t>
            </a:r>
            <a:r>
              <a:rPr altLang="en-US" b="1" dirty="0" lang="en-IN">
                <a:solidFill>
                  <a:schemeClr val="accent4"/>
                </a:solidFill>
                <a:effectLst/>
              </a:rPr>
              <a:t>manpower </a:t>
            </a:r>
            <a:r>
              <a:rPr altLang="en-US" dirty="0" lang="en-IN">
                <a:solidFill>
                  <a:schemeClr val="accent4"/>
                </a:solidFill>
                <a:effectLst/>
              </a:rPr>
              <a:t>and </a:t>
            </a:r>
            <a:r>
              <a:rPr altLang="en-US" b="1" dirty="0" lang="en-IN">
                <a:solidFill>
                  <a:schemeClr val="accent4"/>
                </a:solidFill>
                <a:effectLst/>
              </a:rPr>
              <a:t>cost </a:t>
            </a:r>
            <a:r>
              <a:rPr altLang="en-US" dirty="0" lang="en-IN">
                <a:solidFill>
                  <a:schemeClr val="accent4"/>
                </a:solidFill>
                <a:effectLst/>
              </a:rPr>
              <a:t>for surveying and monitoring embankment structure.</a:t>
            </a:r>
          </a:p>
          <a:p>
            <a:pPr>
              <a:buFont typeface="Wingdings" panose="05000000000000000000" charset="0"/>
              <a:buChar char="§"/>
            </a:pPr>
            <a:endParaRPr altLang="en-US" dirty="0" lang="en-IN">
              <a:solidFill>
                <a:schemeClr val="accent4"/>
              </a:solidFill>
              <a:effectLst/>
            </a:endParaRPr>
          </a:p>
          <a:p>
            <a:endParaRPr altLang="en-US" dirty="0" lang="en-IN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6"/>
          <p:cNvSpPr>
            <a:spLocks noGrp="1"/>
          </p:cNvSpPr>
          <p:nvPr>
            <p:ph type="title"/>
          </p:nvPr>
        </p:nvSpPr>
        <p:spPr>
          <a:xfrm>
            <a:off x="627229" y="1584701"/>
            <a:ext cx="10515600" cy="1844300"/>
          </a:xfrm>
        </p:spPr>
        <p:txBody>
          <a:bodyPr/>
          <a:p>
            <a:pPr algn="ctr"/>
            <a:r>
              <a:rPr altLang="en-US" b="1" dirty="0" lang="en-IN">
                <a:ea typeface="MingLiU-ExtB" panose="02020500000000000000" charset="-120"/>
              </a:rPr>
              <a:t>THANK YOU</a:t>
            </a:r>
          </a:p>
        </p:txBody>
      </p:sp>
      <p:sp>
        <p:nvSpPr>
          <p:cNvPr id="1048587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lang="en-IN"/>
              <a:t> 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b="1" dirty="0" lang="en-IN"/>
              <a:t>Problem Statement</a:t>
            </a:r>
          </a:p>
        </p:txBody>
      </p:sp>
      <p:sp>
        <p:nvSpPr>
          <p:cNvPr id="1048615" name="Content Placeholder 2"/>
          <p:cNvSpPr>
            <a:spLocks noGrp="1"/>
          </p:cNvSpPr>
          <p:nvPr>
            <p:ph idx="1"/>
          </p:nvPr>
        </p:nvSpPr>
        <p:spPr>
          <a:xfrm>
            <a:off x="609600" y="1509091"/>
            <a:ext cx="10972800" cy="4953000"/>
          </a:xfrm>
        </p:spPr>
        <p:txBody>
          <a:bodyPr/>
          <a:p>
            <a:pPr>
              <a:buFont typeface="Wingdings" panose="05000000000000000000" pitchFamily="2" charset="2"/>
              <a:buChar char="Ø"/>
            </a:pPr>
            <a:r>
              <a:rPr dirty="0" sz="2800" lang="en-US"/>
              <a:t>The </a:t>
            </a:r>
            <a:r>
              <a:rPr b="1" dirty="0" sz="2800" lang="en-US"/>
              <a:t>inspection </a:t>
            </a:r>
            <a:r>
              <a:rPr dirty="0" sz="2800" lang="en-US"/>
              <a:t>and </a:t>
            </a:r>
            <a:r>
              <a:rPr b="1" dirty="0" sz="2800" lang="en-US"/>
              <a:t>monitoring </a:t>
            </a:r>
            <a:r>
              <a:rPr dirty="0" sz="2800" lang="en-US"/>
              <a:t>of </a:t>
            </a:r>
            <a:r>
              <a:rPr b="1" dirty="0" sz="2800" lang="en-US"/>
              <a:t>health </a:t>
            </a:r>
            <a:r>
              <a:rPr dirty="0" sz="2800" lang="en-US"/>
              <a:t>of </a:t>
            </a:r>
            <a:r>
              <a:rPr b="1" dirty="0" sz="2800" lang="en-US"/>
              <a:t>embankment </a:t>
            </a:r>
            <a:r>
              <a:rPr dirty="0" sz="2800" lang="en-US"/>
              <a:t>for </a:t>
            </a:r>
            <a:r>
              <a:rPr b="1" dirty="0" sz="2800" lang="en-US"/>
              <a:t>preventive maintenance </a:t>
            </a:r>
            <a:r>
              <a:rPr dirty="0" sz="2800" lang="en-US"/>
              <a:t>is a massive and intensive exercise which has </a:t>
            </a:r>
            <a:r>
              <a:rPr b="1" dirty="0" sz="2800" lang="en-US"/>
              <a:t>huge financial ramifications</a:t>
            </a:r>
            <a:r>
              <a:rPr dirty="0" sz="2800" lang="en-US"/>
              <a:t>. The </a:t>
            </a:r>
            <a:r>
              <a:rPr b="1" dirty="0" sz="2800" lang="en-US"/>
              <a:t>manpower requirements </a:t>
            </a:r>
            <a:r>
              <a:rPr dirty="0" sz="2800" lang="en-US"/>
              <a:t>for effectively carrying out such an important exercise is </a:t>
            </a:r>
            <a:r>
              <a:rPr b="1" dirty="0" sz="2800" lang="en-US"/>
              <a:t>very high </a:t>
            </a:r>
            <a:r>
              <a:rPr dirty="0" sz="2800" lang="en-US"/>
              <a:t>keeping in view large number of </a:t>
            </a:r>
            <a:r>
              <a:rPr b="1" dirty="0" sz="2800" lang="en-US"/>
              <a:t>embankment protection </a:t>
            </a:r>
            <a:r>
              <a:rPr dirty="0" sz="2800" lang="en-US"/>
              <a:t>works across </a:t>
            </a:r>
            <a:r>
              <a:rPr b="1" dirty="0" sz="2800" lang="en-US"/>
              <a:t>river networks </a:t>
            </a:r>
            <a:r>
              <a:rPr dirty="0" sz="2800" lang="en-US"/>
              <a:t>which are not easily accessible at times. Therefore, preventive maintenance of embankments needs a </a:t>
            </a:r>
            <a:r>
              <a:rPr b="1" dirty="0" sz="2800" lang="en-US"/>
              <a:t>technological solution </a:t>
            </a:r>
            <a:r>
              <a:rPr dirty="0" sz="2800" lang="en-US"/>
              <a:t>involving participation of locals to </a:t>
            </a:r>
            <a:r>
              <a:rPr b="1" dirty="0" sz="2800" lang="en-US"/>
              <a:t>safeguard </a:t>
            </a:r>
            <a:r>
              <a:rPr dirty="0" sz="2800" lang="en-US"/>
              <a:t>the </a:t>
            </a:r>
            <a:r>
              <a:rPr b="1" dirty="0" sz="2800" lang="en-US"/>
              <a:t>public property and life</a:t>
            </a:r>
            <a:r>
              <a:rPr dirty="0" sz="2800" lang="en-US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Placeholder 3" descr="IMG-20200724-WA0106"/>
          <p:cNvPicPr>
            <a:picLocks noChangeAspect="1" noGrp="1"/>
          </p:cNvPicPr>
          <p:nvPr>
            <p:ph type="pic"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183505" y="1510748"/>
            <a:ext cx="6172200" cy="4651513"/>
          </a:xfrm>
          <a:prstGeom prst="rect"/>
        </p:spPr>
      </p:pic>
      <p:sp>
        <p:nvSpPr>
          <p:cNvPr id="1048616" name="Text Placeholder 2"/>
          <p:cNvSpPr>
            <a:spLocks noGrp="1"/>
          </p:cNvSpPr>
          <p:nvPr>
            <p:ph type="body" sz="half" idx="2"/>
          </p:nvPr>
        </p:nvSpPr>
        <p:spPr>
          <a:xfrm>
            <a:off x="185531" y="1563757"/>
            <a:ext cx="4850296" cy="4358240"/>
          </a:xfrm>
          <a:pattFill prst="dotDmnd">
            <a:fgClr>
              <a:srgbClr val="0066CC"/>
            </a:fgClr>
            <a:bgClr>
              <a:srgbClr val="FFFFFF"/>
            </a:bgClr>
          </a:pattFill>
        </p:spPr>
        <p:txBody>
          <a:bodyPr/>
          <a:p>
            <a:pPr algn="l" indent="-571500" marL="571500">
              <a:buFont typeface="Wingdings" panose="05000000000000000000" pitchFamily="2" charset="2"/>
              <a:buChar char="Ø"/>
            </a:pPr>
            <a:r>
              <a:rPr altLang="en-US" b="1" dirty="0" sz="2800" lang="en-IN">
                <a:sym typeface="+mn-ea"/>
              </a:rPr>
              <a:t>GIS based Embankment  mapping </a:t>
            </a:r>
            <a:r>
              <a:rPr altLang="en-US" dirty="0" sz="2800" lang="en-IN">
                <a:sym typeface="+mn-ea"/>
              </a:rPr>
              <a:t>for monitoring the </a:t>
            </a:r>
            <a:r>
              <a:rPr altLang="en-US" b="1" dirty="0" sz="2800" lang="en-IN">
                <a:sym typeface="+mn-ea"/>
              </a:rPr>
              <a:t>critical sections </a:t>
            </a:r>
            <a:r>
              <a:rPr altLang="en-US" dirty="0" sz="2800" lang="en-IN">
                <a:sym typeface="+mn-ea"/>
              </a:rPr>
              <a:t>in </a:t>
            </a:r>
            <a:r>
              <a:rPr altLang="en-US" b="1" dirty="0" sz="2800" lang="en-IN">
                <a:sym typeface="+mn-ea"/>
              </a:rPr>
              <a:t>prone areas</a:t>
            </a:r>
            <a:r>
              <a:rPr altLang="en-US" dirty="0" sz="2800" lang="en-IN">
                <a:sym typeface="+mn-ea"/>
              </a:rPr>
              <a:t>.</a:t>
            </a:r>
          </a:p>
          <a:p>
            <a:pPr algn="l" indent="-571500" marL="571500">
              <a:buFont typeface="Wingdings" panose="05000000000000000000" pitchFamily="2" charset="2"/>
              <a:buChar char="v"/>
            </a:pPr>
            <a:endParaRPr altLang="en-US" dirty="0" sz="2800" lang="en-IN">
              <a:sym typeface="+mn-ea"/>
            </a:endParaRPr>
          </a:p>
          <a:p>
            <a:pPr algn="l" indent="-571500" marL="571500">
              <a:buFont typeface="Wingdings" panose="05000000000000000000" pitchFamily="2" charset="2"/>
              <a:buChar char="Ø"/>
            </a:pPr>
            <a:r>
              <a:rPr altLang="en-US" b="1" dirty="0" sz="2800" lang="en-IN">
                <a:sym typeface="+mn-ea"/>
              </a:rPr>
              <a:t>Crowdsourced health-card </a:t>
            </a:r>
            <a:r>
              <a:rPr altLang="en-US" dirty="0" sz="2800" lang="en-IN">
                <a:sym typeface="+mn-ea"/>
              </a:rPr>
              <a:t>for taking </a:t>
            </a:r>
            <a:r>
              <a:rPr altLang="en-US" b="1" dirty="0" sz="2800" lang="en-IN">
                <a:sym typeface="+mn-ea"/>
              </a:rPr>
              <a:t>preventive measures </a:t>
            </a:r>
            <a:r>
              <a:rPr altLang="en-US" dirty="0" sz="2800" lang="en-IN">
                <a:sym typeface="+mn-ea"/>
              </a:rPr>
              <a:t>from flood.</a:t>
            </a:r>
            <a:endParaRPr altLang="en-US" dirty="0" sz="2800" lang="en-IN"/>
          </a:p>
        </p:txBody>
      </p:sp>
      <p:sp>
        <p:nvSpPr>
          <p:cNvPr id="1048617" name="Title 4"/>
          <p:cNvSpPr>
            <a:spLocks noGrp="1"/>
          </p:cNvSpPr>
          <p:nvPr>
            <p:ph type="title"/>
          </p:nvPr>
        </p:nvSpPr>
        <p:spPr>
          <a:xfrm>
            <a:off x="840317" y="457200"/>
            <a:ext cx="11219161" cy="801757"/>
          </a:xfrm>
        </p:spPr>
        <p:txBody>
          <a:bodyPr/>
          <a:p>
            <a:pPr algn="ctr"/>
            <a:r>
              <a:rPr b="1" dirty="0" sz="3600" lang="en-IN"/>
              <a:t>Technological Solution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altLang="en-US" b="1" dirty="0" sz="4800" lang="en-IN"/>
              <a:t>INTRODUCTION :-</a:t>
            </a:r>
            <a:br>
              <a:rPr altLang="en-US" b="1" dirty="0" sz="4800" lang="en-IN"/>
            </a:br>
            <a:r>
              <a:rPr altLang="en-US" b="1" dirty="0" sz="4800" lang="en-IN"/>
              <a:t>                                EMBANKMENT</a:t>
            </a:r>
          </a:p>
        </p:txBody>
      </p:sp>
      <p:sp>
        <p:nvSpPr>
          <p:cNvPr id="1048619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5199546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p>
            <a:pPr>
              <a:buFont typeface="Wingdings" panose="05000000000000000000" pitchFamily="2" charset="2"/>
              <a:buChar char="Ø"/>
            </a:pPr>
            <a:r>
              <a:rPr dirty="0" sz="2800" lang="en-US"/>
              <a:t>A </a:t>
            </a:r>
            <a:r>
              <a:rPr b="1" dirty="0" sz="2800" lang="en-US"/>
              <a:t>wall </a:t>
            </a:r>
            <a:r>
              <a:rPr dirty="0" sz="2800" lang="en-US"/>
              <a:t>or </a:t>
            </a:r>
            <a:r>
              <a:rPr b="1" dirty="0" sz="2800" lang="en-US"/>
              <a:t>bank </a:t>
            </a:r>
            <a:r>
              <a:rPr dirty="0" sz="2800" lang="en-US"/>
              <a:t>of earth to prevent a </a:t>
            </a:r>
            <a:r>
              <a:rPr b="1" dirty="0" sz="2800" lang="en-US"/>
              <a:t>river flooding</a:t>
            </a:r>
            <a:r>
              <a:rPr dirty="0" sz="2800" lang="en-US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800" lang="en-US"/>
              <a:t>Constructed using </a:t>
            </a:r>
            <a:r>
              <a:rPr b="1" dirty="0" sz="2800" lang="en-US"/>
              <a:t>non-aerated </a:t>
            </a:r>
            <a:r>
              <a:rPr dirty="0" sz="2800" lang="en-US"/>
              <a:t>and </a:t>
            </a:r>
            <a:r>
              <a:rPr b="1" dirty="0" sz="2800" lang="en-US"/>
              <a:t>waterproofed </a:t>
            </a:r>
            <a:r>
              <a:rPr dirty="0" sz="2800" lang="en-US"/>
              <a:t>material.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800" lang="en-US"/>
              <a:t>Provides adequate support and a stable </a:t>
            </a:r>
            <a:r>
              <a:rPr b="1" dirty="0" sz="2800" lang="en-US"/>
              <a:t>long-term level surface</a:t>
            </a:r>
            <a:r>
              <a:rPr dirty="0" sz="2800" lang="en-US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dirty="0" sz="2800" lang="en-IN"/>
              <a:t>Needed when sub grade line of highway raises ground level.</a:t>
            </a:r>
          </a:p>
          <a:p>
            <a:pPr>
              <a:buFont typeface="Wingdings" panose="05000000000000000000" charset="0"/>
              <a:buChar char="Ø"/>
            </a:pPr>
            <a:r>
              <a:rPr altLang="en-US" dirty="0" sz="2800" lang="en-I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Purpose: </a:t>
            </a:r>
          </a:p>
          <a:p>
            <a:pPr lvl="1">
              <a:buFont typeface="Wingdings" panose="05000000000000000000" charset="0"/>
              <a:buChar char="v"/>
            </a:pPr>
            <a:r>
              <a:rPr altLang="en-US" dirty="0" lang="en-IN"/>
              <a:t>Water storage</a:t>
            </a:r>
          </a:p>
          <a:p>
            <a:pPr lvl="1">
              <a:buFont typeface="Wingdings" panose="05000000000000000000" charset="0"/>
              <a:buChar char="v"/>
            </a:pPr>
            <a:r>
              <a:rPr altLang="en-US" dirty="0" lang="en-IN"/>
              <a:t>Barrier protection</a:t>
            </a:r>
            <a:endParaRPr altLang="en-US" dirty="0" lang="en-I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>
              <a:buFont typeface="Wingdings" panose="05000000000000000000" charset="0"/>
              <a:buChar char="Ø"/>
            </a:pPr>
            <a:r>
              <a:rPr altLang="en-US" dirty="0" sz="2800" lang="en-I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Types:</a:t>
            </a:r>
            <a:endParaRPr altLang="en-US" dirty="0" sz="2800" lang="en-IN"/>
          </a:p>
          <a:p>
            <a:pPr lvl="1">
              <a:buFont typeface="Wingdings" panose="05000000000000000000" charset="0"/>
              <a:buChar char="v"/>
            </a:pPr>
            <a:r>
              <a:rPr altLang="en-US" dirty="0" lang="en-IN"/>
              <a:t>Earth Filled</a:t>
            </a:r>
          </a:p>
          <a:p>
            <a:pPr lvl="1">
              <a:buFont typeface="Wingdings" panose="05000000000000000000" charset="0"/>
              <a:buChar char="v"/>
            </a:pPr>
            <a:r>
              <a:rPr altLang="en-US" dirty="0" lang="en-IN"/>
              <a:t>Rock Filled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 fill="hold" id="7"/>
                                        <p:tgtEl>
                                          <p:spTgt spid="10486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 fill="hold" id="8"/>
                                        <p:tgtEl>
                                          <p:spTgt spid="10486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 fill="hold" id="13"/>
                                        <p:tgtEl>
                                          <p:spTgt spid="1048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 fill="hold" id="14"/>
                                        <p:tgtEl>
                                          <p:spTgt spid="1048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 fill="hold" id="19"/>
                                        <p:tgtEl>
                                          <p:spTgt spid="1048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 fill="hold" id="20"/>
                                        <p:tgtEl>
                                          <p:spTgt spid="1048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 fill="hold" id="25"/>
                                        <p:tgtEl>
                                          <p:spTgt spid="1048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 fill="hold" id="26"/>
                                        <p:tgtEl>
                                          <p:spTgt spid="1048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 fill="hold" id="31"/>
                                        <p:tgtEl>
                                          <p:spTgt spid="1048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 fill="hold" id="32"/>
                                        <p:tgtEl>
                                          <p:spTgt spid="1048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 fill="hold" id="37"/>
                                        <p:tgtEl>
                                          <p:spTgt spid="1048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 fill="hold" id="38"/>
                                        <p:tgtEl>
                                          <p:spTgt spid="1048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9" nodeType="withEffect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 fill="hold" id="41"/>
                                        <p:tgtEl>
                                          <p:spTgt spid="1048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 fill="hold" id="42"/>
                                        <p:tgtEl>
                                          <p:spTgt spid="1048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3" nodeType="withEffect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 fill="hold" id="45"/>
                                        <p:tgtEl>
                                          <p:spTgt spid="1048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 fill="hold" id="46"/>
                                        <p:tgtEl>
                                          <p:spTgt spid="1048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7">
                      <p:stCondLst>
                        <p:cond delay="indefinite"/>
                      </p:stCondLst>
                      <p:childTnLst>
                        <p:par>
                          <p:cTn fill="hold" id="4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9" nodeType="clickEffect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 fill="hold" id="51"/>
                                        <p:tgtEl>
                                          <p:spTgt spid="1048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 fill="hold" id="52"/>
                                        <p:tgtEl>
                                          <p:spTgt spid="1048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53" nodeType="withEffect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 fill="hold" id="55"/>
                                        <p:tgtEl>
                                          <p:spTgt spid="1048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 fill="hold" id="56"/>
                                        <p:tgtEl>
                                          <p:spTgt spid="10486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57" nodeType="withEffect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 fill="hold" id="59"/>
                                        <p:tgtEl>
                                          <p:spTgt spid="10486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 fill="hold" id="60"/>
                                        <p:tgtEl>
                                          <p:spTgt spid="10486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9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"/>
          <p:cNvSpPr>
            <a:spLocks noGrp="1"/>
          </p:cNvSpPr>
          <p:nvPr>
            <p:ph type="title"/>
          </p:nvPr>
        </p:nvSpPr>
        <p:spPr>
          <a:xfrm>
            <a:off x="749935" y="143510"/>
            <a:ext cx="10972800" cy="661035"/>
          </a:xfrm>
        </p:spPr>
        <p:txBody>
          <a:bodyPr/>
          <a:p>
            <a:pPr algn="ctr"/>
            <a:r>
              <a:rPr altLang="en-US" b="1" dirty="0" lang="en-IN"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Existing Inspection Methods</a:t>
            </a:r>
            <a:endParaRPr altLang="en-US" dirty="0" lang="en-I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48621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ü"/>
            </a:pPr>
            <a:r>
              <a:rPr altLang="en-US" dirty="0" lang="en-I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altLang="en-US" b="1" dirty="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Ground survey</a:t>
            </a:r>
          </a:p>
          <a:p>
            <a:pPr>
              <a:buFont typeface="Wingdings" panose="05000000000000000000" charset="0"/>
              <a:buChar char="ü"/>
            </a:pPr>
            <a:r>
              <a:rPr altLang="en-US" dirty="0" lang="en-I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altLang="en-US" b="1" dirty="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Aerial observation</a:t>
            </a:r>
            <a:endParaRPr altLang="en-US" b="1" dirty="0" lang="en-I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>
              <a:buFont typeface="Wingdings" panose="05000000000000000000" charset="0"/>
              <a:buChar char="ü"/>
            </a:pPr>
            <a:r>
              <a:rPr altLang="en-US" dirty="0" lang="en-I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altLang="en-US" b="1" dirty="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Flood mapping</a:t>
            </a:r>
            <a:endParaRPr altLang="en-US" b="1" dirty="0" lang="en-I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l" indent="0" marL="0">
              <a:buFont typeface="Wingdings" panose="05000000000000000000" charset="0"/>
              <a:buNone/>
            </a:pPr>
            <a:r>
              <a:rPr altLang="en-US" dirty="0" lang="en-I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DISADVANTAGES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altLang="en-US" dirty="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Very high </a:t>
            </a:r>
            <a:r>
              <a:rPr altLang="en-US" b="1" dirty="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manpower requirement </a:t>
            </a:r>
            <a:r>
              <a:rPr altLang="en-US" dirty="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for surveying.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altLang="en-US" dirty="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Bad weather conditions affects </a:t>
            </a:r>
            <a:r>
              <a:rPr altLang="en-US" b="1" dirty="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timely aerial observations</a:t>
            </a:r>
            <a:r>
              <a:rPr altLang="en-US" dirty="0" lang="en-IN">
                <a:solidFill>
                  <a:schemeClr val="tx1"/>
                </a:solidFill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altLang="en-US" dirty="0" lang="en-IN"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If </a:t>
            </a:r>
            <a:r>
              <a:rPr altLang="en-US" b="1" dirty="0" lang="en-IN"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flood occurrence </a:t>
            </a:r>
            <a:r>
              <a:rPr altLang="en-US" dirty="0" lang="en-IN"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is </a:t>
            </a:r>
            <a:r>
              <a:rPr altLang="en-US" b="1" dirty="0" lang="en-IN"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extensive</a:t>
            </a:r>
            <a:r>
              <a:rPr altLang="en-US" dirty="0" lang="en-IN"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altLang="en-US" b="1" dirty="0" lang="en-IN"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altLang="en-US" dirty="0" lang="en-IN"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it is difficult to monitor </a:t>
            </a:r>
            <a:r>
              <a:rPr altLang="en-US" b="1" dirty="0" lang="en-IN"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flood event </a:t>
            </a:r>
            <a:r>
              <a:rPr altLang="en-US" dirty="0" lang="en-IN">
                <a:effectLst>
                  <a:outerShdw algn="tl" blurRad="38100" dir="2700000" dist="19050" rotWithShape="0">
                    <a:schemeClr val="dk1">
                      <a:alpha val="40000"/>
                    </a:schemeClr>
                  </a:outerShdw>
                </a:effectLst>
              </a:rPr>
              <a:t>accurately and very quickly.</a:t>
            </a:r>
          </a:p>
          <a:p>
            <a:pPr algn="l"/>
            <a:endParaRPr altLang="en-US" dirty="0" lang="en-IN">
              <a:solidFill>
                <a:schemeClr val="tx1"/>
              </a:solidFill>
              <a:effectLst>
                <a:outerShdw algn="tl" blurRad="38100" dir="2700000" dist="19050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0" marL="0">
              <a:buFont typeface="Wingdings" panose="05000000000000000000" charset="0"/>
              <a:buNone/>
            </a:pPr>
            <a:endParaRPr altLang="en-US" dirty="0" lang="en-IN">
              <a:solidFill>
                <a:schemeClr val="tx1"/>
              </a:solidFill>
              <a:effectLst>
                <a:outerShdw algn="tl" blurRad="38100" dir="2700000" dist="19050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"/>
          <p:cNvSpPr>
            <a:spLocks noGrp="1"/>
          </p:cNvSpPr>
          <p:nvPr>
            <p:ph type="title"/>
          </p:nvPr>
        </p:nvSpPr>
        <p:spPr>
          <a:xfrm>
            <a:off x="840105" y="0"/>
            <a:ext cx="9893944" cy="662609"/>
          </a:xfrm>
        </p:spPr>
        <p:txBody>
          <a:bodyPr/>
          <a:p>
            <a:pPr algn="ctr"/>
            <a:r>
              <a:rPr altLang="en-US" b="1" dirty="0" sz="3600" lang="en-IN"/>
              <a:t>GIS BASED MAPPING</a:t>
            </a:r>
          </a:p>
        </p:txBody>
      </p:sp>
      <p:pic>
        <p:nvPicPr>
          <p:cNvPr id="2097155" name="Content Placeholder 5" descr="What-Is-Geographic-Information-Systems-Featured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526157" y="1305807"/>
            <a:ext cx="6591786" cy="4975721"/>
          </a:xfrm>
          <a:prstGeom prst="rect"/>
        </p:spPr>
      </p:pic>
      <p:sp>
        <p:nvSpPr>
          <p:cNvPr id="1048629" name="Text Placeholder 2"/>
          <p:cNvSpPr>
            <a:spLocks noGrp="1"/>
          </p:cNvSpPr>
          <p:nvPr>
            <p:ph type="body" sz="half" idx="2"/>
          </p:nvPr>
        </p:nvSpPr>
        <p:spPr>
          <a:xfrm>
            <a:off x="74057" y="1305809"/>
            <a:ext cx="5332830" cy="4975722"/>
          </a:xfrm>
          <a:blipFill>
            <a:blip xmlns:r="http://schemas.openxmlformats.org/officeDocument/2006/relationships" r:embed="rId2"/>
          </a:blipFill>
        </p:spPr>
        <p:txBody>
          <a:bodyPr/>
          <a:p>
            <a:pPr indent="-457200" marL="457200">
              <a:buFont typeface="Wingdings" panose="05000000000000000000" pitchFamily="2" charset="2"/>
              <a:buChar char="Ø"/>
            </a:pPr>
            <a:r>
              <a:rPr altLang="en-US" b="1" dirty="0" sz="2800" lang="en-IN"/>
              <a:t>GIS </a:t>
            </a:r>
            <a:r>
              <a:rPr altLang="en-US" dirty="0" sz="2800" lang="en-IN"/>
              <a:t>(Geographic Information System) allows </a:t>
            </a:r>
            <a:r>
              <a:rPr altLang="en-US" b="1" dirty="0" sz="2800" lang="en-IN"/>
              <a:t>mapping </a:t>
            </a:r>
            <a:r>
              <a:rPr altLang="en-US" dirty="0" sz="2800" lang="en-IN"/>
              <a:t>the </a:t>
            </a:r>
            <a:r>
              <a:rPr altLang="en-US" b="1" dirty="0" sz="2800" lang="en-IN"/>
              <a:t>geographic </a:t>
            </a:r>
            <a:r>
              <a:rPr altLang="en-US" dirty="0" sz="2800" lang="en-IN"/>
              <a:t>area.</a:t>
            </a:r>
          </a:p>
          <a:p>
            <a:pPr indent="-457200" marL="457200">
              <a:buFont typeface="Wingdings" panose="05000000000000000000" pitchFamily="2" charset="2"/>
              <a:buChar char="Ø"/>
            </a:pPr>
            <a:r>
              <a:rPr altLang="en-US" dirty="0" sz="2800" lang="en-IN"/>
              <a:t>Provides </a:t>
            </a:r>
            <a:r>
              <a:rPr altLang="en-US" b="1" dirty="0" sz="2800" lang="en-IN"/>
              <a:t>3D analysis </a:t>
            </a:r>
            <a:r>
              <a:rPr altLang="en-US" dirty="0" sz="2800" lang="en-IN"/>
              <a:t>of a specific or </a:t>
            </a:r>
            <a:r>
              <a:rPr altLang="en-US" b="1" dirty="0" sz="2800" lang="en-IN"/>
              <a:t>nearby area</a:t>
            </a:r>
            <a:r>
              <a:rPr altLang="en-US" dirty="0" sz="2800" lang="en-IN"/>
              <a:t>.</a:t>
            </a:r>
          </a:p>
          <a:p>
            <a:pPr indent="-457200" marL="457200">
              <a:buFont typeface="Wingdings" panose="05000000000000000000" pitchFamily="2" charset="2"/>
              <a:buChar char="Ø"/>
            </a:pPr>
            <a:r>
              <a:rPr altLang="en-US" dirty="0" sz="2800" lang="en-IN"/>
              <a:t>Provides </a:t>
            </a:r>
            <a:r>
              <a:rPr altLang="en-US" b="1" dirty="0" sz="2800" lang="en-IN"/>
              <a:t>cartographic data</a:t>
            </a:r>
            <a:r>
              <a:rPr altLang="en-US" dirty="0" sz="2800" lang="en-IN"/>
              <a:t>, </a:t>
            </a:r>
            <a:r>
              <a:rPr altLang="en-US" b="1" dirty="0" sz="2800" lang="en-IN"/>
              <a:t>photographic data</a:t>
            </a:r>
            <a:r>
              <a:rPr altLang="en-US" dirty="0" sz="2800" lang="en-IN"/>
              <a:t>, and </a:t>
            </a:r>
            <a:r>
              <a:rPr altLang="en-US" b="1" dirty="0" sz="2800" lang="en-IN"/>
              <a:t>digital data</a:t>
            </a:r>
            <a:r>
              <a:rPr altLang="en-US" dirty="0" sz="2800" lang="en-IN"/>
              <a:t>.</a:t>
            </a:r>
          </a:p>
          <a:p>
            <a:pPr indent="-457200" marL="457200">
              <a:buFont typeface="Wingdings" panose="05000000000000000000" pitchFamily="2" charset="2"/>
              <a:buChar char="Ø"/>
            </a:pPr>
            <a:r>
              <a:rPr altLang="en-US" b="1" dirty="0" sz="2800" lang="en-IN"/>
              <a:t>Map data </a:t>
            </a:r>
            <a:r>
              <a:rPr altLang="en-US" dirty="0" sz="2800" lang="en-IN"/>
              <a:t>includes </a:t>
            </a:r>
            <a:r>
              <a:rPr altLang="en-US" b="1" dirty="0" sz="2800" lang="en-IN"/>
              <a:t>location </a:t>
            </a:r>
            <a:r>
              <a:rPr altLang="en-US" dirty="0" sz="2800" lang="en-IN"/>
              <a:t>of </a:t>
            </a:r>
            <a:r>
              <a:rPr altLang="en-US" b="1" dirty="0" sz="2800" lang="en-IN"/>
              <a:t>rivers</a:t>
            </a:r>
            <a:r>
              <a:rPr altLang="en-US" dirty="0" sz="2800" lang="en-IN"/>
              <a:t>, </a:t>
            </a:r>
            <a:r>
              <a:rPr altLang="en-US" b="1" dirty="0" sz="2800" lang="en-IN"/>
              <a:t>roads</a:t>
            </a:r>
            <a:r>
              <a:rPr altLang="en-US" dirty="0" sz="2800" lang="en-IN"/>
              <a:t>, </a:t>
            </a:r>
            <a:r>
              <a:rPr altLang="en-US" b="1" dirty="0" sz="2800" lang="en-IN"/>
              <a:t>hills</a:t>
            </a:r>
            <a:r>
              <a:rPr altLang="en-US" dirty="0" sz="2800" lang="en-IN"/>
              <a:t>, and </a:t>
            </a:r>
            <a:r>
              <a:rPr altLang="en-US" b="1" dirty="0" sz="2800" lang="en-IN"/>
              <a:t>valleys</a:t>
            </a:r>
            <a:r>
              <a:rPr altLang="en-US" dirty="0" sz="2800" lang="en-IN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4"/>
          <p:cNvSpPr>
            <a:spLocks noGrp="1"/>
          </p:cNvSpPr>
          <p:nvPr>
            <p:ph type="title"/>
          </p:nvPr>
        </p:nvSpPr>
        <p:spPr>
          <a:xfrm>
            <a:off x="609600" y="85863"/>
            <a:ext cx="10972800" cy="644387"/>
          </a:xfrm>
        </p:spPr>
        <p:txBody>
          <a:bodyPr/>
          <a:p>
            <a:pPr algn="ctr"/>
            <a:br>
              <a:rPr b="1" dirty="0" lang="en-IN"/>
            </a:br>
            <a:r>
              <a:rPr b="1" dirty="0" lang="en-US"/>
              <a:t> Embankment Survey &amp; Monitoring using UAV</a:t>
            </a:r>
            <a:endParaRPr b="1" dirty="0" lang="en-IN"/>
          </a:p>
        </p:txBody>
      </p:sp>
      <p:sp>
        <p:nvSpPr>
          <p:cNvPr id="1048631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pitchFamily="2" charset="2"/>
              <a:buChar char="Ø"/>
            </a:pPr>
            <a:r>
              <a:rPr dirty="0" sz="2800" lang="en-US"/>
              <a:t>Unmanned Aerial Vehicle (</a:t>
            </a:r>
            <a:r>
              <a:rPr b="1" dirty="0" sz="2800" lang="en-US"/>
              <a:t>UAV</a:t>
            </a:r>
            <a:r>
              <a:rPr dirty="0" sz="2800" lang="en-US"/>
              <a:t>) in </a:t>
            </a:r>
            <a:r>
              <a:rPr b="1" dirty="0" sz="2800" lang="en-US"/>
              <a:t>airborne surveys </a:t>
            </a:r>
            <a:r>
              <a:rPr dirty="0" sz="2800" lang="en-US"/>
              <a:t>provide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b="1" dirty="0" lang="en-US"/>
              <a:t>Risk reduction,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b="1" dirty="0" lang="en-US"/>
              <a:t>Better overview,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b="1" dirty="0" lang="en-US"/>
              <a:t>Survey of inaccessible locations,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b="1" dirty="0" lang="en-US"/>
              <a:t>Improved data density,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b="1" dirty="0" lang="en-US"/>
              <a:t>Faster data acquisition,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b="1" dirty="0" lang="en-US"/>
              <a:t>Higher data resolution and Lower costs.</a:t>
            </a:r>
            <a:endParaRPr b="1" dirty="0" lang="en-IN"/>
          </a:p>
          <a:p>
            <a:pPr>
              <a:buFont typeface="Wingdings" panose="05000000000000000000" pitchFamily="2" charset="2"/>
              <a:buChar char="Ø"/>
            </a:pPr>
            <a:r>
              <a:rPr b="1" dirty="0" sz="2800" lang="en-US"/>
              <a:t>md4-1000 UAV </a:t>
            </a:r>
            <a:r>
              <a:rPr dirty="0" sz="2800" lang="en-US"/>
              <a:t>can be used for survey and monitoring.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b="1" dirty="0" sz="2800" lang="en-IN"/>
              <a:t>High Definition (HD) </a:t>
            </a:r>
            <a:r>
              <a:rPr b="1" dirty="0" sz="2800" lang="en-US"/>
              <a:t>RGB camera </a:t>
            </a:r>
            <a:r>
              <a:rPr dirty="0" sz="2800" lang="en-US"/>
              <a:t>can be used for capturing HD images of river embankments.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dirty="0" sz="2800" lang="en-US"/>
              <a:t>Recorded images are used to perform </a:t>
            </a:r>
            <a:r>
              <a:rPr b="1" dirty="0" sz="2800" lang="en-US"/>
              <a:t>data acquisition process</a:t>
            </a:r>
            <a:r>
              <a:rPr dirty="0" sz="2800" lang="en-US"/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b="1" dirty="0" lang="en-IN"/>
              <a:t>MD4-1000 UAV for Monitoring and Surveying</a:t>
            </a:r>
          </a:p>
        </p:txBody>
      </p:sp>
      <p:sp>
        <p:nvSpPr>
          <p:cNvPr id="1048633" name="Content Placeholder 2"/>
          <p:cNvSpPr>
            <a:spLocks noGrp="1"/>
          </p:cNvSpPr>
          <p:nvPr>
            <p:ph idx="1"/>
          </p:nvPr>
        </p:nvSpPr>
        <p:spPr>
          <a:xfrm>
            <a:off x="1605549" y="2144433"/>
            <a:ext cx="8852237" cy="3792816"/>
          </a:xfrm>
        </p:spPr>
        <p:txBody>
          <a:bodyPr/>
          <a:p>
            <a:r>
              <a:rPr dirty="0" lang="en-IN"/>
              <a:t>MD4-1000 UAV for surveying </a:t>
            </a:r>
          </a:p>
        </p:txBody>
      </p:sp>
      <p:pic>
        <p:nvPicPr>
          <p:cNvPr id="2097156" name="Picture 2" descr="Microdrones MD4-1000 drone price, photos, videos, flight time ...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257964" y="920751"/>
            <a:ext cx="9328487" cy="5363911"/>
          </a:xfrm>
          <a:prstGeom prst="rect"/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ah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anchor="ctr" anchorCtr="0" bIns="45720" compatLnSpc="1" lIns="91440" numCol="1" rIns="91440" tIns="45720" vert="horz" wrap="none"/>
      <a:lstStyle>
        <a:defPPr algn="l" defTabSz="914400" eaLnBrk="1" fontAlgn="base" hangingPunct="1" indent="0" latinLnBrk="0" marL="0" marR="0" rtl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altLang="en-US" baseline="0" b="0" cap="none" sz="1800" i="0" kumimoji="0" lang="zh-CN" normalizeH="0" strike="noStrike" u="none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ah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anchor="ctr" anchorCtr="0" bIns="45720" compatLnSpc="1" lIns="91440" numCol="1" rIns="91440" tIns="45720" vert="horz" wrap="none"/>
      <a:lstStyle>
        <a:defPPr algn="l" defTabSz="914400" eaLnBrk="1" fontAlgn="base" hangingPunct="1" indent="0" latinLnBrk="0" marL="0" marR="0" rtl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altLang="en-US" baseline="0" b="0" cap="none" sz="1800" i="0" kumimoji="0" lang="zh-CN" normalizeH="0" strike="noStrike" u="none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GIS BASED EMBANKMENT AND FLOOD ALERT METHORD</dc:title>
  <dc:creator>vivo 1820</dc:creator>
  <cp:lastModifiedBy>Shiva Bharathi</cp:lastModifiedBy>
  <dcterms:created xsi:type="dcterms:W3CDTF">2020-07-23T15:21:00Z</dcterms:created>
  <dcterms:modified xsi:type="dcterms:W3CDTF">2020-08-01T01:30:51Z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1033-11.2.0.9281</vt:lpwstr>
  </property>
</Properties>
</file>